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2192000" cy="6858000"/>
  <p:notesSz cx="6858000" cy="9144000"/>
  <p:embeddedFontLst>
    <p:embeddedFont>
      <p:font typeface="Century Gothic" panose="020B0502020202020204" pitchFamily="34" charset="0"/>
      <p:regular r:id="rId98"/>
      <p:bold r:id="rId99"/>
      <p:italic r:id="rId100"/>
      <p:boldItalic r:id="rId101"/>
    </p:embeddedFont>
    <p:embeddedFont>
      <p:font typeface="Lato" panose="020F0502020204030203" pitchFamily="34" charset="0"/>
      <p:regular r:id="rId102"/>
      <p:bold r:id="rId103"/>
      <p:italic r:id="rId104"/>
      <p:boldItalic r:id="rId105"/>
    </p:embeddedFont>
    <p:embeddedFont>
      <p:font typeface="Quattrocento Sans" panose="020B0502050000020003" pitchFamily="34" charset="0"/>
      <p:regular r:id="rId106"/>
      <p:bold r:id="rId107"/>
      <p:italic r:id="rId108"/>
      <p:boldItalic r:id="rId109"/>
    </p:embeddedFont>
    <p:embeddedFont>
      <p:font typeface="Roboto Mono"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28">
          <p15:clr>
            <a:srgbClr val="A4A3A4"/>
          </p15:clr>
        </p15:guide>
        <p15:guide id="2" pos="3864">
          <p15:clr>
            <a:srgbClr val="A4A3A4"/>
          </p15:clr>
        </p15:guide>
        <p15:guide id="3" pos="7512">
          <p15:clr>
            <a:srgbClr val="A4A3A4"/>
          </p15:clr>
        </p15:guide>
        <p15:guide id="4" pos="144">
          <p15:clr>
            <a:srgbClr val="A4A3A4"/>
          </p15:clr>
        </p15:guide>
        <p15:guide id="5" orient="horz" pos="624">
          <p15:clr>
            <a:srgbClr val="A4A3A4"/>
          </p15:clr>
        </p15:guide>
        <p15:guide id="6" orient="horz" pos="405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7" roundtripDataSignature="AMtx7midDhDysBrLnRPRrR8n26NHOSSM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328"/>
        <p:guide pos="3864"/>
        <p:guide pos="7512"/>
        <p:guide pos="144"/>
        <p:guide orient="horz" pos="624"/>
        <p:guide orient="horz" pos="4056"/>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customschemas.google.com/relationships/presentationmetadata" Target="metadata"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font" Target="fonts/font15.fntdata" /><Relationship Id="rId16" Type="http://schemas.openxmlformats.org/officeDocument/2006/relationships/slide" Target="slides/slide15.xml" /><Relationship Id="rId107" Type="http://schemas.openxmlformats.org/officeDocument/2006/relationships/font" Target="fonts/font10.fntdata"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font" Target="fonts/font5.fntdata" /><Relationship Id="rId110" Type="http://schemas.openxmlformats.org/officeDocument/2006/relationships/font" Target="fonts/font13.fntdata"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font" Target="fonts/font3.fntdata" /><Relationship Id="rId105" Type="http://schemas.openxmlformats.org/officeDocument/2006/relationships/font" Target="fonts/font8.fntdata" /><Relationship Id="rId113" Type="http://schemas.openxmlformats.org/officeDocument/2006/relationships/font" Target="fonts/font16.fntdata" /><Relationship Id="rId118" Type="http://schemas.openxmlformats.org/officeDocument/2006/relationships/presProps" Target="pres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font" Target="fonts/font1.fntdata" /><Relationship Id="rId121" Type="http://schemas.openxmlformats.org/officeDocument/2006/relationships/tableStyles" Target="tableStyle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font" Target="fonts/font6.fntdata" /><Relationship Id="rId108" Type="http://schemas.openxmlformats.org/officeDocument/2006/relationships/font" Target="fonts/font11.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font" Target="fonts/font14.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font" Target="fonts/font9.fntdata" /><Relationship Id="rId119" Type="http://schemas.openxmlformats.org/officeDocument/2006/relationships/viewProps" Target="viewProp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font" Target="fonts/font2.fntdata" /><Relationship Id="rId101"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font" Target="fonts/font12.fntdata"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notesMaster" Target="notesMasters/notesMaster1.xml" /><Relationship Id="rId104" Type="http://schemas.openxmlformats.org/officeDocument/2006/relationships/font" Target="fonts/font7.fntdata" /><Relationship Id="rId120"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f06bc744e6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f06bc744e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f06bc744e6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2f06bc744e6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2f06bc744e6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9c37c1e7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279c37c1e7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g279c37c1e72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ef84fddd1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eef84fddd1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2eef84fddd1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eef84fddd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2eef84fddd1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g2eef84fddd1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ef84fddd1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eef84fddd1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2eef84fddd1_0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ef84fddd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2eef84fddd1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2eef84fddd1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ef84fddd1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eef84fddd1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2eef84fddd1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ef84fddd1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2eef84fddd1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g2eef84fddd1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eef84fddd1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2eef84fddd1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2eef84fddd1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eef84fddd1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eef84fddd1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2eef84fddd1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eef84fddd1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eef84fddd1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2eef84fddd1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eef84fddd1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2eef84fddd1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2eef84fddd1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eef84fddd1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2eef84fddd1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2eef84fddd1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eef84fddd1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2eef84fddd1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g2eef84fddd1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f3d7d5777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f3d7d5777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2f3d7d5777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3d7d5777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2f3d7d57774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2f3d7d57774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f3d7d57774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2f3d7d57774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g2f3d7d57774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f3d7d57774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f3d7d57774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2f3d7d57774_0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f3d7d5777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2f3d7d5777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2f3d7d5777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f3d7d57774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2f3d7d57774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2f3d7d57774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3d7d57774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2f3d7d57774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g2f3d7d57774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f3d7d57774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2f3d7d57774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g2f3d7d57774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f3d7d57774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f3d7d57774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2f3d7d57774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3d7d57774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2f3d7d57774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 name="Google Shape;508;g2f3d7d57774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f3d7d57774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g2f3d7d57774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 name="Google Shape;519;g2f3d7d57774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f06bc744e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f06bc744e6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g2f06bc744e6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79c37c1e7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279c37c1e72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g279c37c1e72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ef211b3fc7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g2ef211b3fc7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g2ef211b3fc7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3d52e38d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2f3d52e38da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g2f3d52e38da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f3d52e38d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2f3d52e38da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2f3d52e38da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f3d52e38da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2f3d52e38da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2f3d52e38da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f3d52e38da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2f3d52e38da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2f3d52e38da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f3d52e38d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2f3d52e38da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g2f3d52e38da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f06bc744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2f06bc744e6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2f06bc744e6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79c37c1e72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279c37c1e72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g279c37c1e72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79c8189bc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279c8189bc1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279c8189bc1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ef1e72e732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g2ef1e72e732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9" name="Google Shape;649;g2ef1e72e732_1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8147dfdb01_2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28147dfdb01_2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g28147dfdb01_2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f5e368e2b1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2f5e368e2b1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g2f5e368e2b1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8147dfdb01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g28147dfdb01_2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g28147dfdb01_2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5e368e2b1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g2f5e368e2b1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g2f5e368e2b1_1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8147dfdb01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g28147dfdb01_2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g28147dfdb01_2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8147dfdb01_2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g28147dfdb01_2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g28147dfdb01_2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f5e368e2b1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2f5e368e2b1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 name="Google Shape;717;g2f5e368e2b1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8147dfdb01_2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g28147dfdb01_2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g28147dfdb01_2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f5e368e2b1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f5e368e2b1_1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g2f5e368e2b1_1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f5e368e2b1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2f5e368e2b1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g2f5e368e2b1_1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79c7bd1ef4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79c7bd1ef4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g279c7bd1ef4_0_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8147dfdb01_2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28147dfdb01_2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g28147dfdb01_2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8147dfdb01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g28147dfdb01_2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g28147dfdb01_2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f06bc744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2f06bc744e6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g2f06bc744e6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ef63634b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g2ef63634b6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1" name="Google Shape;791;g2ef63634b6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ef63634b6e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g2ef63634b6e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g2ef63634b6e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ef63634b6e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g2ef63634b6e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g2ef63634b6e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ef63634b6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Google Shape;820;g2ef63634b6e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g2ef63634b6e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f5bc6db8e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f5bc6db8e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g2f5bc6db8e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79c37c1e7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279c37c1e72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g279c37c1e72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f59992cd6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f59992cd65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2f59992cd65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79fc75b33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279fc75b33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g279fc75b33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f59992cd65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f59992cd65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2f59992cd65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59992cd6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f59992cd65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g2f59992cd65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f59992cd6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f59992cd6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g2f59992cd65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f59992cd6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f59992cd65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g2f59992cd65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f5bc6db8e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f5bc6db8e5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2f5bc6db8e5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f5bc6db8e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2f5bc6db8e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g2f5bc6db8e5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f5d4b3701c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f5d4b3701c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g2f5d4b3701c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9c7bd1ef4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279c7bd1ef4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279c7bd1ef4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f59992cd65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2f59992cd65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 name="Google Shape;919;g2f59992cd65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f59992cd65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f59992cd65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2f59992cd65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f59992cd6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f59992cd6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g2f59992cd6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f59992cd65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f59992cd65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f59992cd65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f59992cd6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f59992cd65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2f59992cd65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f59992cd65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f59992cd65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 name="Google Shape;956;g2f59992cd65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f59992cd65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f59992cd65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g2f59992cd65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59992cd65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f59992cd65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g2f59992cd65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f59992cd65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f59992cd65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g2f59992cd65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06bc744e6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f06bc744e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8147dfdb0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28147dfdb0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28147dfdb0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8332fbf615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g28332fbf615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9" name="Google Shape;989;g28332fbf615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8332fbf615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g28332fbf615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g28332fbf615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8332fbf61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6" name="Google Shape;1006;g28332fbf615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g28332fbf615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1" name="Google Shape;102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2" name="Google Shape;102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5.xml" /><Relationship Id="rId1" Type="http://schemas.openxmlformats.org/officeDocument/2006/relationships/slideLayout" Target="../slideLayouts/slideLayout2.xml" /><Relationship Id="rId5" Type="http://schemas.openxmlformats.org/officeDocument/2006/relationships/image" Target="../media/image13.png" /><Relationship Id="rId4" Type="http://schemas.openxmlformats.org/officeDocument/2006/relationships/image" Target="../media/image12.png" /></Relationships>
</file>

<file path=ppt/slides/_rels/slide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8" Type="http://schemas.openxmlformats.org/officeDocument/2006/relationships/image" Target="../media/image22.png" /><Relationship Id="rId3" Type="http://schemas.openxmlformats.org/officeDocument/2006/relationships/image" Target="../media/image17.png" /><Relationship Id="rId7" Type="http://schemas.openxmlformats.org/officeDocument/2006/relationships/image" Target="../media/image21.png" /><Relationship Id="rId2" Type="http://schemas.openxmlformats.org/officeDocument/2006/relationships/notesSlide" Target="../notesSlides/notesSlide21.xml" /><Relationship Id="rId1" Type="http://schemas.openxmlformats.org/officeDocument/2006/relationships/slideLayout" Target="../slideLayouts/slideLayout2.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3.xml" /><Relationship Id="rId1" Type="http://schemas.openxmlformats.org/officeDocument/2006/relationships/slideLayout" Target="../slideLayouts/slideLayout2.xml" /><Relationship Id="rId4" Type="http://schemas.openxmlformats.org/officeDocument/2006/relationships/image" Target="../media/image25.png" /></Relationships>
</file>

<file path=ppt/slides/_rels/slide2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4.xml" /><Relationship Id="rId1" Type="http://schemas.openxmlformats.org/officeDocument/2006/relationships/slideLayout" Target="../slideLayouts/slideLayout2.xml" /><Relationship Id="rId4" Type="http://schemas.openxmlformats.org/officeDocument/2006/relationships/image" Target="../media/image27.png" /></Relationships>
</file>

<file path=ppt/slides/_rels/slide2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28.xml" /><Relationship Id="rId1" Type="http://schemas.openxmlformats.org/officeDocument/2006/relationships/slideLayout" Target="../slideLayouts/slideLayout2.xml" /><Relationship Id="rId4" Type="http://schemas.openxmlformats.org/officeDocument/2006/relationships/image" Target="../media/image31.png" /></Relationships>
</file>

<file path=ppt/slides/_rels/slide2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2.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2.png" /></Relationships>
</file>

<file path=ppt/slides/_rels/slide30.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33.xml" /><Relationship Id="rId1" Type="http://schemas.openxmlformats.org/officeDocument/2006/relationships/slideLayout" Target="../slideLayouts/slideLayout2.xml" /><Relationship Id="rId4" Type="http://schemas.openxmlformats.org/officeDocument/2006/relationships/image" Target="../media/image37.png" /></Relationships>
</file>

<file path=ppt/slides/_rels/slide3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35.xml" /><Relationship Id="rId1" Type="http://schemas.openxmlformats.org/officeDocument/2006/relationships/slideLayout" Target="../slideLayouts/slideLayout2.xml" /><Relationship Id="rId5" Type="http://schemas.openxmlformats.org/officeDocument/2006/relationships/image" Target="../media/image41.png" /><Relationship Id="rId4" Type="http://schemas.openxmlformats.org/officeDocument/2006/relationships/image" Target="../media/image40.png" /></Relationships>
</file>

<file path=ppt/slides/_rels/slide3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36.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40.xml" /><Relationship Id="rId1" Type="http://schemas.openxmlformats.org/officeDocument/2006/relationships/slideLayout" Target="../slideLayouts/slideLayout2.xml" /><Relationship Id="rId4" Type="http://schemas.openxmlformats.org/officeDocument/2006/relationships/image" Target="../media/image45.png" /></Relationships>
</file>

<file path=ppt/slides/_rels/slide41.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41.xml" /><Relationship Id="rId1" Type="http://schemas.openxmlformats.org/officeDocument/2006/relationships/slideLayout" Target="../slideLayouts/slideLayout2.xml" /><Relationship Id="rId5" Type="http://schemas.openxmlformats.org/officeDocument/2006/relationships/image" Target="../media/image48.png" /><Relationship Id="rId4" Type="http://schemas.openxmlformats.org/officeDocument/2006/relationships/image" Target="../media/image47.png" /></Relationships>
</file>

<file path=ppt/slides/_rels/slide42.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42.xml" /><Relationship Id="rId1" Type="http://schemas.openxmlformats.org/officeDocument/2006/relationships/slideLayout" Target="../slideLayouts/slideLayout2.xml" /><Relationship Id="rId4" Type="http://schemas.openxmlformats.org/officeDocument/2006/relationships/image" Target="../media/image50.png" /></Relationships>
</file>

<file path=ppt/slides/_rels/slide43.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43.xml" /><Relationship Id="rId1" Type="http://schemas.openxmlformats.org/officeDocument/2006/relationships/slideLayout" Target="../slideLayouts/slideLayout2.xml" /><Relationship Id="rId4" Type="http://schemas.openxmlformats.org/officeDocument/2006/relationships/image" Target="../media/image52.png" /></Relationships>
</file>

<file path=ppt/slides/_rels/slide44.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44.xml"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45.xml" /><Relationship Id="rId1" Type="http://schemas.openxmlformats.org/officeDocument/2006/relationships/slideLayout" Target="../slideLayouts/slideLayout2.xml" /><Relationship Id="rId5" Type="http://schemas.openxmlformats.org/officeDocument/2006/relationships/image" Target="../media/image56.png" /><Relationship Id="rId4" Type="http://schemas.openxmlformats.org/officeDocument/2006/relationships/image" Target="../media/image55.png"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48.xml" /><Relationship Id="rId1" Type="http://schemas.openxmlformats.org/officeDocument/2006/relationships/slideLayout" Target="../slideLayouts/slideLayout2.xml" /><Relationship Id="rId4" Type="http://schemas.openxmlformats.org/officeDocument/2006/relationships/image" Target="../media/image58.png" /></Relationships>
</file>

<file path=ppt/slides/_rels/slide49.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notesSlide" Target="../notesSlides/notesSlide49.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50.xml"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51.xml" /><Relationship Id="rId1" Type="http://schemas.openxmlformats.org/officeDocument/2006/relationships/slideLayout" Target="../slideLayouts/slideLayout2.xml" /><Relationship Id="rId4" Type="http://schemas.openxmlformats.org/officeDocument/2006/relationships/image" Target="../media/image61.png" /></Relationships>
</file>

<file path=ppt/slides/_rels/slide52.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52.xml"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notesSlide" Target="../notesSlides/notesSlide53.xml"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54.xml"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notesSlide" Target="../notesSlides/notesSlide55.xml" /><Relationship Id="rId1" Type="http://schemas.openxmlformats.org/officeDocument/2006/relationships/slideLayout" Target="../slideLayouts/slideLayout2.xml" /><Relationship Id="rId4" Type="http://schemas.openxmlformats.org/officeDocument/2006/relationships/image" Target="../media/image66.png" /></Relationships>
</file>

<file path=ppt/slides/_rels/slide56.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notesSlide" Target="../notesSlides/notesSlide56.xml" /><Relationship Id="rId1" Type="http://schemas.openxmlformats.org/officeDocument/2006/relationships/slideLayout" Target="../slideLayouts/slideLayout2.xml" /><Relationship Id="rId4" Type="http://schemas.openxmlformats.org/officeDocument/2006/relationships/image" Target="../media/image68.png" /></Relationships>
</file>

<file path=ppt/slides/_rels/slide57.xml.rels><?xml version="1.0" encoding="UTF-8" standalone="yes"?>
<Relationships xmlns="http://schemas.openxmlformats.org/package/2006/relationships"><Relationship Id="rId3" Type="http://schemas.openxmlformats.org/officeDocument/2006/relationships/image" Target="../media/image69.png" /><Relationship Id="rId7" Type="http://schemas.openxmlformats.org/officeDocument/2006/relationships/image" Target="../media/image73.png" /><Relationship Id="rId2" Type="http://schemas.openxmlformats.org/officeDocument/2006/relationships/notesSlide" Target="../notesSlides/notesSlide57.xml" /><Relationship Id="rId1" Type="http://schemas.openxmlformats.org/officeDocument/2006/relationships/slideLayout" Target="../slideLayouts/slideLayout2.xml" /><Relationship Id="rId6" Type="http://schemas.openxmlformats.org/officeDocument/2006/relationships/image" Target="../media/image72.png" /><Relationship Id="rId5" Type="http://schemas.openxmlformats.org/officeDocument/2006/relationships/image" Target="../media/image71.png" /><Relationship Id="rId4" Type="http://schemas.openxmlformats.org/officeDocument/2006/relationships/image" Target="../media/image70.png" /></Relationships>
</file>

<file path=ppt/slides/_rels/slide58.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58.xml" /><Relationship Id="rId1" Type="http://schemas.openxmlformats.org/officeDocument/2006/relationships/slideLayout" Target="../slideLayouts/slideLayout2.xml" /><Relationship Id="rId6" Type="http://schemas.openxmlformats.org/officeDocument/2006/relationships/image" Target="../media/image77.png" /><Relationship Id="rId5" Type="http://schemas.openxmlformats.org/officeDocument/2006/relationships/image" Target="../media/image76.png" /><Relationship Id="rId4" Type="http://schemas.openxmlformats.org/officeDocument/2006/relationships/image" Target="../media/image75.png" /></Relationships>
</file>

<file path=ppt/slides/_rels/slide59.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59.xml" /><Relationship Id="rId1" Type="http://schemas.openxmlformats.org/officeDocument/2006/relationships/slideLayout" Target="../slideLayouts/slideLayout2.xml" /><Relationship Id="rId4" Type="http://schemas.openxmlformats.org/officeDocument/2006/relationships/image" Target="../media/image79.png"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60.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60.xml" /><Relationship Id="rId1" Type="http://schemas.openxmlformats.org/officeDocument/2006/relationships/slideLayout" Target="../slideLayouts/slideLayout2.xml" /><Relationship Id="rId4" Type="http://schemas.openxmlformats.org/officeDocument/2006/relationships/image" Target="../media/image81.png" /></Relationships>
</file>

<file path=ppt/slides/_rels/slide61.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notesSlide" Target="../notesSlides/notesSlide61.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63.xml"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notesSlide" Target="../notesSlides/notesSlide66.xml" /><Relationship Id="rId1" Type="http://schemas.openxmlformats.org/officeDocument/2006/relationships/slideLayout" Target="../slideLayouts/slideLayout2.xml" /><Relationship Id="rId6" Type="http://schemas.openxmlformats.org/officeDocument/2006/relationships/image" Target="../media/image87.png" /><Relationship Id="rId5" Type="http://schemas.openxmlformats.org/officeDocument/2006/relationships/image" Target="../media/image86.png" /><Relationship Id="rId4" Type="http://schemas.openxmlformats.org/officeDocument/2006/relationships/image" Target="../media/image85.png" /></Relationships>
</file>

<file path=ppt/slides/_rels/slide67.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notesSlide" Target="../notesSlides/notesSlide67.xml"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68.xml" /><Relationship Id="rId1" Type="http://schemas.openxmlformats.org/officeDocument/2006/relationships/slideLayout" Target="../slideLayouts/slideLayout4.xml" /><Relationship Id="rId4" Type="http://schemas.openxmlformats.org/officeDocument/2006/relationships/image" Target="../media/image90.png" /></Relationships>
</file>

<file path=ppt/slides/_rels/slide69.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69.xml" /><Relationship Id="rId1" Type="http://schemas.openxmlformats.org/officeDocument/2006/relationships/slideLayout" Target="../slideLayouts/slideLayout4.xml" /><Relationship Id="rId5" Type="http://schemas.openxmlformats.org/officeDocument/2006/relationships/image" Target="../media/image93.png" /><Relationship Id="rId4" Type="http://schemas.openxmlformats.org/officeDocument/2006/relationships/image" Target="../media/image92.png"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notesSlide" Target="../notesSlides/notesSlide70.xml" /><Relationship Id="rId1" Type="http://schemas.openxmlformats.org/officeDocument/2006/relationships/slideLayout" Target="../slideLayouts/slideLayout4.xml" /><Relationship Id="rId5" Type="http://schemas.openxmlformats.org/officeDocument/2006/relationships/image" Target="../media/image96.png" /><Relationship Id="rId4" Type="http://schemas.openxmlformats.org/officeDocument/2006/relationships/image" Target="../media/image95.png" /></Relationships>
</file>

<file path=ppt/slides/_rels/slide71.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notesSlide" Target="../notesSlides/notesSlide71.xml" /><Relationship Id="rId1" Type="http://schemas.openxmlformats.org/officeDocument/2006/relationships/slideLayout" Target="../slideLayouts/slideLayout4.xml" /></Relationships>
</file>

<file path=ppt/slides/_rels/slide72.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notesSlide" Target="../notesSlides/notesSlide72.xml" /><Relationship Id="rId1" Type="http://schemas.openxmlformats.org/officeDocument/2006/relationships/slideLayout" Target="../slideLayouts/slideLayout2.xml" /><Relationship Id="rId5" Type="http://schemas.openxmlformats.org/officeDocument/2006/relationships/image" Target="../media/image100.png" /><Relationship Id="rId4" Type="http://schemas.openxmlformats.org/officeDocument/2006/relationships/image" Target="../media/image99.png" /></Relationships>
</file>

<file path=ppt/slides/_rels/slide73.xml.rels><?xml version="1.0" encoding="UTF-8" standalone="yes"?>
<Relationships xmlns="http://schemas.openxmlformats.org/package/2006/relationships"><Relationship Id="rId3" Type="http://schemas.openxmlformats.org/officeDocument/2006/relationships/image" Target="../media/image101.png" /><Relationship Id="rId2" Type="http://schemas.openxmlformats.org/officeDocument/2006/relationships/notesSlide" Target="../notesSlides/notesSlide73.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notesSlide" Target="../notesSlides/notesSlide74.xml"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notesSlide" Target="../notesSlides/notesSlide75.xml"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76.xml"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3" Type="http://schemas.openxmlformats.org/officeDocument/2006/relationships/image" Target="../media/image105.png" /><Relationship Id="rId2" Type="http://schemas.openxmlformats.org/officeDocument/2006/relationships/notesSlide" Target="../notesSlides/notesSlide77.xml"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78.xml"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79.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notesSlide" Target="../notesSlides/notesSlide80.xml"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81.xml"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notesSlide" Target="../notesSlides/notesSlide82.xml"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notesSlide" Target="../notesSlides/notesSlide83.xml" /><Relationship Id="rId1" Type="http://schemas.openxmlformats.org/officeDocument/2006/relationships/slideLayout" Target="../slideLayouts/slideLayout4.xml" /><Relationship Id="rId4" Type="http://schemas.openxmlformats.org/officeDocument/2006/relationships/image" Target="../media/image112.png" /></Relationships>
</file>

<file path=ppt/slides/_rels/slide84.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notesSlide" Target="../notesSlides/notesSlide84.xml" /><Relationship Id="rId1" Type="http://schemas.openxmlformats.org/officeDocument/2006/relationships/slideLayout" Target="../slideLayouts/slideLayout4.xml" /></Relationships>
</file>

<file path=ppt/slides/_rels/slide85.xml.rels><?xml version="1.0" encoding="UTF-8" standalone="yes"?>
<Relationships xmlns="http://schemas.openxmlformats.org/package/2006/relationships"><Relationship Id="rId3" Type="http://schemas.openxmlformats.org/officeDocument/2006/relationships/image" Target="../media/image114.png" /><Relationship Id="rId2" Type="http://schemas.openxmlformats.org/officeDocument/2006/relationships/notesSlide" Target="../notesSlides/notesSlide85.xml" /><Relationship Id="rId1" Type="http://schemas.openxmlformats.org/officeDocument/2006/relationships/slideLayout" Target="../slideLayouts/slideLayout4.xml" /></Relationships>
</file>

<file path=ppt/slides/_rels/slide86.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notesSlide" Target="../notesSlides/notesSlide86.xml" /><Relationship Id="rId1" Type="http://schemas.openxmlformats.org/officeDocument/2006/relationships/slideLayout" Target="../slideLayouts/slideLayout4.xml" /></Relationships>
</file>

<file path=ppt/slides/_rels/slide87.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notesSlide" Target="../notesSlides/notesSlide87.xml" /><Relationship Id="rId1" Type="http://schemas.openxmlformats.org/officeDocument/2006/relationships/slideLayout" Target="../slideLayouts/slideLayout4.xml" /></Relationships>
</file>

<file path=ppt/slides/_rels/slide88.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notesSlide" Target="../notesSlides/notesSlide88.xml" /><Relationship Id="rId1" Type="http://schemas.openxmlformats.org/officeDocument/2006/relationships/slideLayout" Target="../slideLayouts/slideLayout4.xml" /></Relationships>
</file>

<file path=ppt/slides/_rels/slide89.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89.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9.xml" /><Relationship Id="rId1" Type="http://schemas.openxmlformats.org/officeDocument/2006/relationships/slideLayout" Target="../slideLayouts/slideLayout3.xml" /><Relationship Id="rId4" Type="http://schemas.openxmlformats.org/officeDocument/2006/relationships/image" Target="../media/image9.png" /></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3" Type="http://schemas.openxmlformats.org/officeDocument/2006/relationships/hyperlink" Target="https://www.kaggle.com/code/ggsri123/lead-score" TargetMode="External" /><Relationship Id="rId2" Type="http://schemas.openxmlformats.org/officeDocument/2006/relationships/notesSlide" Target="../notesSlides/notesSlide94.xml" /><Relationship Id="rId1" Type="http://schemas.openxmlformats.org/officeDocument/2006/relationships/slideLayout" Target="../slideLayouts/slideLayout3.xml" /></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93574" y="3063308"/>
            <a:ext cx="9144000" cy="30477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lt1"/>
              </a:buClr>
              <a:buSzPts val="6000"/>
              <a:buFont typeface="Century Gothic"/>
              <a:buNone/>
            </a:pPr>
            <a:r>
              <a:rPr lang="en-US" b="1">
                <a:solidFill>
                  <a:schemeClr val="lt1"/>
                </a:solidFill>
              </a:rPr>
              <a:t>APPLIED DATA SCIENCE PROJECT</a:t>
            </a:r>
            <a:endParaRPr>
              <a:solidFill>
                <a:schemeClr val="accent4"/>
              </a:solidFill>
            </a:endParaRPr>
          </a:p>
          <a:p>
            <a:pPr marL="0" lvl="0" indent="0" algn="ctr" rtl="0">
              <a:lnSpc>
                <a:spcPct val="90000"/>
              </a:lnSpc>
              <a:spcBef>
                <a:spcPts val="0"/>
              </a:spcBef>
              <a:spcAft>
                <a:spcPts val="0"/>
              </a:spcAft>
              <a:buClr>
                <a:schemeClr val="lt1"/>
              </a:buClr>
              <a:buSzPts val="6000"/>
              <a:buFont typeface="Century Gothic"/>
              <a:buNone/>
            </a:pPr>
            <a:br>
              <a:rPr lang="en-US">
                <a:solidFill>
                  <a:schemeClr val="lt1"/>
                </a:solidFill>
              </a:rPr>
            </a:br>
            <a:r>
              <a:rPr lang="en-US" sz="4000">
                <a:solidFill>
                  <a:schemeClr val="accent4"/>
                </a:solidFill>
              </a:rPr>
              <a:t>Presentation: by Team 4</a:t>
            </a:r>
            <a:endParaRPr>
              <a:solidFill>
                <a:schemeClr val="accent4"/>
              </a:solidFill>
            </a:endParaRPr>
          </a:p>
        </p:txBody>
      </p:sp>
      <p:sp>
        <p:nvSpPr>
          <p:cNvPr id="90" name="Google Shape;90;p1"/>
          <p:cNvSpPr/>
          <p:nvPr/>
        </p:nvSpPr>
        <p:spPr>
          <a:xfrm>
            <a:off x="4792319" y="-608242"/>
            <a:ext cx="2607364" cy="2607364"/>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1" name="Google Shape;91;p1"/>
          <p:cNvSpPr/>
          <p:nvPr/>
        </p:nvSpPr>
        <p:spPr>
          <a:xfrm>
            <a:off x="4325258" y="-1770743"/>
            <a:ext cx="3541486" cy="3541486"/>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f06bc744e6_0_8"/>
          <p:cNvSpPr txBox="1">
            <a:spLocks noGrp="1"/>
          </p:cNvSpPr>
          <p:nvPr>
            <p:ph type="title"/>
          </p:nvPr>
        </p:nvSpPr>
        <p:spPr>
          <a:xfrm>
            <a:off x="838200" y="365125"/>
            <a:ext cx="10515600" cy="487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a:t>Relationship of columns of the dataset</a:t>
            </a:r>
            <a:endParaRPr/>
          </a:p>
        </p:txBody>
      </p:sp>
      <p:pic>
        <p:nvPicPr>
          <p:cNvPr id="225" name="Google Shape;225;g2f06bc744e6_0_8"/>
          <p:cNvPicPr preferRelativeResize="0"/>
          <p:nvPr/>
        </p:nvPicPr>
        <p:blipFill rotWithShape="1">
          <a:blip r:embed="rId3">
            <a:alphaModFix/>
          </a:blip>
          <a:srcRect/>
          <a:stretch/>
        </p:blipFill>
        <p:spPr>
          <a:xfrm>
            <a:off x="1016500" y="990600"/>
            <a:ext cx="9288321" cy="570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Methodologies</a:t>
            </a:r>
            <a:endParaRPr/>
          </a:p>
        </p:txBody>
      </p:sp>
      <p:sp>
        <p:nvSpPr>
          <p:cNvPr id="231" name="Google Shape;231;p5"/>
          <p:cNvSpPr txBox="1">
            <a:spLocks noGrp="1"/>
          </p:cNvSpPr>
          <p:nvPr>
            <p:ph type="body" idx="1"/>
          </p:nvPr>
        </p:nvSpPr>
        <p:spPr>
          <a:xfrm>
            <a:off x="838200" y="1343891"/>
            <a:ext cx="10515600" cy="4833072"/>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Analytical Approaches:</a:t>
            </a:r>
            <a:endParaRPr/>
          </a:p>
          <a:p>
            <a:pPr marL="914400" lvl="1" indent="-355600" algn="l" rtl="0">
              <a:lnSpc>
                <a:spcPct val="90000"/>
              </a:lnSpc>
              <a:spcBef>
                <a:spcPts val="0"/>
              </a:spcBef>
              <a:spcAft>
                <a:spcPts val="0"/>
              </a:spcAft>
              <a:buSzPts val="2000"/>
              <a:buFont typeface="Quattrocento Sans"/>
              <a:buChar char="○"/>
            </a:pPr>
            <a:r>
              <a:rPr lang="en-US" sz="2800"/>
              <a:t>Clustering </a:t>
            </a:r>
            <a:endParaRPr/>
          </a:p>
          <a:p>
            <a:pPr marL="914400" lvl="1" indent="-355600" algn="l" rtl="0">
              <a:lnSpc>
                <a:spcPct val="90000"/>
              </a:lnSpc>
              <a:spcBef>
                <a:spcPts val="0"/>
              </a:spcBef>
              <a:spcAft>
                <a:spcPts val="0"/>
              </a:spcAft>
              <a:buSzPts val="2000"/>
              <a:buFont typeface="Quattrocento Sans"/>
              <a:buChar char="○"/>
            </a:pPr>
            <a:r>
              <a:rPr lang="en-US" sz="2800"/>
              <a:t>Regression Model </a:t>
            </a:r>
            <a:endParaRPr/>
          </a:p>
          <a:p>
            <a:pPr marL="914400" lvl="1" indent="-355600" algn="l" rtl="0">
              <a:lnSpc>
                <a:spcPct val="90000"/>
              </a:lnSpc>
              <a:spcBef>
                <a:spcPts val="0"/>
              </a:spcBef>
              <a:spcAft>
                <a:spcPts val="0"/>
              </a:spcAft>
              <a:buSzPts val="2000"/>
              <a:buFont typeface="Quattrocento Sans"/>
              <a:buChar char="○"/>
            </a:pPr>
            <a:r>
              <a:rPr lang="en-US" sz="2800"/>
              <a:t>Text Analytics </a:t>
            </a:r>
            <a:endParaRPr/>
          </a:p>
          <a:p>
            <a:pPr marL="914400" lvl="1" indent="-355600" algn="l" rtl="0">
              <a:lnSpc>
                <a:spcPct val="90000"/>
              </a:lnSpc>
              <a:spcBef>
                <a:spcPts val="0"/>
              </a:spcBef>
              <a:spcAft>
                <a:spcPts val="0"/>
              </a:spcAft>
              <a:buSzPts val="2000"/>
              <a:buFont typeface="Quattrocento Sans"/>
              <a:buChar char="○"/>
            </a:pPr>
            <a:r>
              <a:rPr lang="en-US" sz="2800"/>
              <a:t>Random Forest</a:t>
            </a:r>
            <a:endParaRPr sz="2800"/>
          </a:p>
          <a:p>
            <a:pPr marL="914400" lvl="1" indent="-406400" algn="l" rtl="0">
              <a:lnSpc>
                <a:spcPct val="90000"/>
              </a:lnSpc>
              <a:spcBef>
                <a:spcPts val="0"/>
              </a:spcBef>
              <a:spcAft>
                <a:spcPts val="0"/>
              </a:spcAft>
              <a:buSzPts val="2800"/>
              <a:buChar char="○"/>
            </a:pPr>
            <a:r>
              <a:rPr lang="en-US" sz="2800"/>
              <a:t>Ensemble Method</a:t>
            </a:r>
            <a:endParaRPr sz="2800"/>
          </a:p>
          <a:p>
            <a:pPr marL="457200" lvl="0" indent="-342900" algn="l" rtl="0">
              <a:lnSpc>
                <a:spcPct val="90000"/>
              </a:lnSpc>
              <a:spcBef>
                <a:spcPts val="1000"/>
              </a:spcBef>
              <a:spcAft>
                <a:spcPts val="0"/>
              </a:spcAft>
              <a:buClr>
                <a:schemeClr val="dk1"/>
              </a:buClr>
              <a:buSzPts val="1800"/>
              <a:buChar char="•"/>
            </a:pPr>
            <a:r>
              <a:rPr lang="en-US"/>
              <a:t>Algorithms Used</a:t>
            </a:r>
            <a:endParaRPr/>
          </a:p>
          <a:p>
            <a:pPr marL="457200" lvl="0" indent="-342900" algn="l" rtl="0">
              <a:lnSpc>
                <a:spcPct val="90000"/>
              </a:lnSpc>
              <a:spcBef>
                <a:spcPts val="1000"/>
              </a:spcBef>
              <a:spcAft>
                <a:spcPts val="0"/>
              </a:spcAft>
              <a:buClr>
                <a:schemeClr val="dk1"/>
              </a:buClr>
              <a:buSzPts val="1800"/>
              <a:buChar char="•"/>
            </a:pPr>
            <a:r>
              <a:rPr lang="en-US"/>
              <a:t>Model Selection and Rationale</a:t>
            </a:r>
            <a:endParaRPr/>
          </a:p>
          <a:p>
            <a:pPr marL="457200" lvl="0" indent="-342900" algn="l" rtl="0">
              <a:lnSpc>
                <a:spcPct val="90000"/>
              </a:lnSpc>
              <a:spcBef>
                <a:spcPts val="1000"/>
              </a:spcBef>
              <a:spcAft>
                <a:spcPts val="0"/>
              </a:spcAft>
              <a:buClr>
                <a:schemeClr val="dk1"/>
              </a:buClr>
              <a:buSzPts val="1800"/>
              <a:buChar char="•"/>
            </a:pPr>
            <a:r>
              <a:rPr lang="en-US"/>
              <a:t>Python modules and Libraries Used</a:t>
            </a:r>
            <a:endParaRPr/>
          </a:p>
          <a:p>
            <a:pPr marL="457200" lvl="0" indent="-342900" algn="l" rtl="0">
              <a:lnSpc>
                <a:spcPct val="90000"/>
              </a:lnSpc>
              <a:spcBef>
                <a:spcPts val="1000"/>
              </a:spcBef>
              <a:spcAft>
                <a:spcPts val="0"/>
              </a:spcAft>
              <a:buClr>
                <a:schemeClr val="dk1"/>
              </a:buClr>
              <a:buSzPts val="1800"/>
              <a:buChar char="•"/>
            </a:pPr>
            <a:r>
              <a:rPr lang="en-US"/>
              <a:t>Pandas, numpy, statsmodels, pylab, scipy, matplotlib, sklearn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236"/>
        <p:cNvGrpSpPr/>
        <p:nvPr/>
      </p:nvGrpSpPr>
      <p:grpSpPr>
        <a:xfrm>
          <a:off x="0" y="0"/>
          <a:ext cx="0" cy="0"/>
          <a:chOff x="0" y="0"/>
          <a:chExt cx="0" cy="0"/>
        </a:xfrm>
      </p:grpSpPr>
      <p:grpSp>
        <p:nvGrpSpPr>
          <p:cNvPr id="237" name="Google Shape;237;p7"/>
          <p:cNvGrpSpPr/>
          <p:nvPr/>
        </p:nvGrpSpPr>
        <p:grpSpPr>
          <a:xfrm>
            <a:off x="4325258" y="1544068"/>
            <a:ext cx="3541500" cy="3769801"/>
            <a:chOff x="4325258" y="1229517"/>
            <a:chExt cx="3541500" cy="3769801"/>
          </a:xfrm>
        </p:grpSpPr>
        <p:sp>
          <p:nvSpPr>
            <p:cNvPr id="238" name="Google Shape;238;p7"/>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39" name="Google Shape;239;p7"/>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40" name="Google Shape;240;p7"/>
          <p:cNvSpPr txBox="1">
            <a:spLocks noGrp="1"/>
          </p:cNvSpPr>
          <p:nvPr>
            <p:ph type="ctrTitle"/>
          </p:nvPr>
        </p:nvSpPr>
        <p:spPr>
          <a:xfrm>
            <a:off x="1524000" y="2431957"/>
            <a:ext cx="9144000" cy="1994392"/>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dk1"/>
                </a:solidFill>
              </a:rPr>
              <a:t>Results and key findings</a:t>
            </a:r>
            <a:endParaRPr sz="72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245"/>
        <p:cNvGrpSpPr/>
        <p:nvPr/>
      </p:nvGrpSpPr>
      <p:grpSpPr>
        <a:xfrm>
          <a:off x="0" y="0"/>
          <a:ext cx="0" cy="0"/>
          <a:chOff x="0" y="0"/>
          <a:chExt cx="0" cy="0"/>
        </a:xfrm>
      </p:grpSpPr>
      <p:grpSp>
        <p:nvGrpSpPr>
          <p:cNvPr id="246" name="Google Shape;246;g2f06bc744e6_0_13"/>
          <p:cNvGrpSpPr/>
          <p:nvPr/>
        </p:nvGrpSpPr>
        <p:grpSpPr>
          <a:xfrm>
            <a:off x="4325258" y="1544068"/>
            <a:ext cx="3541500" cy="3769801"/>
            <a:chOff x="4325258" y="1229517"/>
            <a:chExt cx="3541500" cy="3769801"/>
          </a:xfrm>
        </p:grpSpPr>
        <p:sp>
          <p:nvSpPr>
            <p:cNvPr id="247" name="Google Shape;247;g2f06bc744e6_0_13"/>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48" name="Google Shape;248;g2f06bc744e6_0_13"/>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49" name="Google Shape;249;g2f06bc744e6_0_13"/>
          <p:cNvSpPr txBox="1">
            <a:spLocks noGrp="1"/>
          </p:cNvSpPr>
          <p:nvPr>
            <p:ph type="ctrTitle"/>
          </p:nvPr>
        </p:nvSpPr>
        <p:spPr>
          <a:xfrm>
            <a:off x="1049550" y="2794000"/>
            <a:ext cx="10169100" cy="29922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Biz Objective 1</a:t>
            </a:r>
            <a:endParaRPr sz="7200" b="1">
              <a:solidFill>
                <a:schemeClr val="lt1"/>
              </a:solidFill>
            </a:endParaRPr>
          </a:p>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by </a:t>
            </a:r>
            <a:endParaRPr sz="7200" b="1">
              <a:solidFill>
                <a:schemeClr val="lt1"/>
              </a:solidFill>
            </a:endParaRPr>
          </a:p>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Parthiban Sethuraman</a:t>
            </a:r>
            <a:endParaRPr sz="7200"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cxnSp>
        <p:nvCxnSpPr>
          <p:cNvPr id="255" name="Google Shape;255;g279c37c1e72_0_13"/>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256" name="Google Shape;256;g279c37c1e72_0_13"/>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257" name="Google Shape;257;g279c37c1e72_0_13"/>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258" name="Google Shape;258;g279c37c1e72_0_13"/>
          <p:cNvSpPr txBox="1"/>
          <p:nvPr/>
        </p:nvSpPr>
        <p:spPr>
          <a:xfrm>
            <a:off x="700800" y="827000"/>
            <a:ext cx="10866600" cy="5487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Objective</a:t>
            </a:r>
            <a:r>
              <a:rPr lang="en-US" sz="1800" b="0" i="0" u="none" strike="noStrike" cap="none">
                <a:solidFill>
                  <a:srgbClr val="000000"/>
                </a:solidFill>
                <a:latin typeface="Arial"/>
                <a:ea typeface="Arial"/>
                <a:cs typeface="Arial"/>
                <a:sym typeface="Arial"/>
              </a:rPr>
              <a:t>: To analyze the behaviors of candidates landing on various online platforms, an institution that markets courses on multiple websites examines the factors influencing potential candidate conversion success.</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Dependent / Target Variable: Converted (0/1):</a:t>
            </a:r>
            <a:r>
              <a:rPr lang="en-US" sz="1800" b="0" i="0" u="none" strike="noStrike" cap="none">
                <a:solidFill>
                  <a:srgbClr val="000000"/>
                </a:solidFill>
                <a:latin typeface="Arial"/>
                <a:ea typeface="Arial"/>
                <a:cs typeface="Arial"/>
                <a:sym typeface="Arial"/>
              </a:rPr>
              <a:t> Indicates whether the lead was successfully converted (1) or not (0).</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Objectives Breakdown</a:t>
            </a:r>
            <a:endParaRPr sz="1800" b="1" i="0" u="none" strike="noStrike" cap="none">
              <a:solidFill>
                <a:srgbClr val="000000"/>
              </a:solidFill>
              <a:latin typeface="Arial"/>
              <a:ea typeface="Arial"/>
              <a:cs typeface="Arial"/>
              <a:sym typeface="Arial"/>
            </a:endParaRPr>
          </a:p>
          <a:p>
            <a:pPr marL="457200" marR="0" lvl="0" indent="-342900" algn="l" rtl="0">
              <a:lnSpc>
                <a:spcPct val="115000"/>
              </a:lnSpc>
              <a:spcBef>
                <a:spcPts val="120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Determine the contribution of final independent variables to the likelihood of conversion.</a:t>
            </a:r>
            <a:endParaRPr sz="18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Compare the coefficients of these variables to understand their relative impact.</a:t>
            </a:r>
            <a:endParaRPr sz="18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Provide a summary of findings with recommendations for improvement in generation and conversion strategies.</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800"/>
              <a:buFont typeface="Arial"/>
              <a:buNone/>
            </a:pPr>
            <a:r>
              <a:rPr lang="en-US" sz="1800" b="1" i="0" u="none" strike="noStrike" cap="none">
                <a:solidFill>
                  <a:schemeClr val="dk1"/>
                </a:solidFill>
                <a:latin typeface="Arial"/>
                <a:ea typeface="Arial"/>
                <a:cs typeface="Arial"/>
                <a:sym typeface="Arial"/>
              </a:rPr>
              <a:t>Independent Variable: </a:t>
            </a:r>
            <a:r>
              <a:rPr lang="en-US" sz="1800" b="0" i="0" u="none" strike="noStrike" cap="none">
                <a:solidFill>
                  <a:schemeClr val="dk1"/>
                </a:solidFill>
                <a:latin typeface="Arial"/>
                <a:ea typeface="Arial"/>
                <a:cs typeface="Arial"/>
                <a:sym typeface="Arial"/>
              </a:rPr>
              <a:t>Remaining variables after dropped / imputed. (Refer Slide 26) </a:t>
            </a:r>
            <a:endParaRPr sz="350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cxnSp>
        <p:nvCxnSpPr>
          <p:cNvPr id="264" name="Google Shape;264;g2eef84fddd1_0_4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265" name="Google Shape;265;g2eef84fddd1_0_46"/>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266" name="Google Shape;266;g2eef84fddd1_0_4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267" name="Google Shape;267;g2eef84fddd1_0_46"/>
          <p:cNvSpPr txBox="1"/>
          <p:nvPr/>
        </p:nvSpPr>
        <p:spPr>
          <a:xfrm>
            <a:off x="323075" y="602875"/>
            <a:ext cx="2383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Understanding</a:t>
            </a:r>
            <a:endParaRPr sz="3500" b="0" i="0" u="none" strike="noStrike" cap="none">
              <a:solidFill>
                <a:srgbClr val="000000"/>
              </a:solidFill>
              <a:latin typeface="Calibri"/>
              <a:ea typeface="Calibri"/>
              <a:cs typeface="Calibri"/>
              <a:sym typeface="Calibri"/>
            </a:endParaRPr>
          </a:p>
        </p:txBody>
      </p:sp>
      <p:sp>
        <p:nvSpPr>
          <p:cNvPr id="268" name="Google Shape;268;g2eef84fddd1_0_46"/>
          <p:cNvSpPr txBox="1"/>
          <p:nvPr/>
        </p:nvSpPr>
        <p:spPr>
          <a:xfrm>
            <a:off x="453650" y="966300"/>
            <a:ext cx="11734800" cy="106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Quattrocento Sans"/>
                <a:ea typeface="Quattrocento Sans"/>
                <a:cs typeface="Quattrocento Sans"/>
                <a:sym typeface="Quattrocento Sans"/>
              </a:rPr>
              <a:t>Data has certain categorical and numerical values which help in contributing to the dependent variable. Below is the understanding of unique values in each field and their data types and NULL values if any.</a:t>
            </a:r>
            <a:endParaRPr sz="19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Quattrocento Sans"/>
              <a:ea typeface="Quattrocento Sans"/>
              <a:cs typeface="Quattrocento Sans"/>
              <a:sym typeface="Quattrocento Sans"/>
            </a:endParaRPr>
          </a:p>
        </p:txBody>
      </p:sp>
      <p:sp>
        <p:nvSpPr>
          <p:cNvPr id="269" name="Google Shape;269;g2eef84fddd1_0_46"/>
          <p:cNvSpPr txBox="1"/>
          <p:nvPr/>
        </p:nvSpPr>
        <p:spPr>
          <a:xfrm>
            <a:off x="-1013775" y="-172675"/>
            <a:ext cx="9625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Quattrocento Sans"/>
              <a:ea typeface="Quattrocento Sans"/>
              <a:cs typeface="Quattrocento Sans"/>
              <a:sym typeface="Quattrocento Sans"/>
            </a:endParaRPr>
          </a:p>
        </p:txBody>
      </p:sp>
      <p:pic>
        <p:nvPicPr>
          <p:cNvPr id="270" name="Google Shape;270;g2eef84fddd1_0_46"/>
          <p:cNvPicPr preferRelativeResize="0"/>
          <p:nvPr/>
        </p:nvPicPr>
        <p:blipFill rotWithShape="1">
          <a:blip r:embed="rId3">
            <a:alphaModFix/>
          </a:blip>
          <a:srcRect/>
          <a:stretch/>
        </p:blipFill>
        <p:spPr>
          <a:xfrm>
            <a:off x="228600" y="2028200"/>
            <a:ext cx="3041100" cy="4402675"/>
          </a:xfrm>
          <a:prstGeom prst="rect">
            <a:avLst/>
          </a:prstGeom>
          <a:noFill/>
          <a:ln>
            <a:noFill/>
          </a:ln>
        </p:spPr>
      </p:pic>
      <p:pic>
        <p:nvPicPr>
          <p:cNvPr id="271" name="Google Shape;271;g2eef84fddd1_0_46"/>
          <p:cNvPicPr preferRelativeResize="0"/>
          <p:nvPr/>
        </p:nvPicPr>
        <p:blipFill rotWithShape="1">
          <a:blip r:embed="rId4">
            <a:alphaModFix/>
          </a:blip>
          <a:srcRect/>
          <a:stretch/>
        </p:blipFill>
        <p:spPr>
          <a:xfrm>
            <a:off x="3620775" y="2042563"/>
            <a:ext cx="4086300" cy="4373954"/>
          </a:xfrm>
          <a:prstGeom prst="rect">
            <a:avLst/>
          </a:prstGeom>
          <a:noFill/>
          <a:ln>
            <a:noFill/>
          </a:ln>
        </p:spPr>
      </p:pic>
      <p:pic>
        <p:nvPicPr>
          <p:cNvPr id="272" name="Google Shape;272;g2eef84fddd1_0_46"/>
          <p:cNvPicPr preferRelativeResize="0"/>
          <p:nvPr/>
        </p:nvPicPr>
        <p:blipFill rotWithShape="1">
          <a:blip r:embed="rId5">
            <a:alphaModFix/>
          </a:blip>
          <a:srcRect b="1409"/>
          <a:stretch/>
        </p:blipFill>
        <p:spPr>
          <a:xfrm>
            <a:off x="8611425" y="2028300"/>
            <a:ext cx="3111951" cy="4541176"/>
          </a:xfrm>
          <a:prstGeom prst="rect">
            <a:avLst/>
          </a:prstGeom>
          <a:noFill/>
          <a:ln>
            <a:noFill/>
          </a:ln>
        </p:spPr>
      </p:pic>
      <p:sp>
        <p:nvSpPr>
          <p:cNvPr id="273" name="Google Shape;273;g2eef84fddd1_0_46"/>
          <p:cNvSpPr txBox="1"/>
          <p:nvPr/>
        </p:nvSpPr>
        <p:spPr>
          <a:xfrm>
            <a:off x="323075" y="6430800"/>
            <a:ext cx="883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There are null values in the dataset and no duplicates of data.</a:t>
            </a:r>
            <a:endParaRPr sz="2000" b="0" i="0" u="none" strike="noStrike" cap="none">
              <a:solidFill>
                <a:schemeClr val="dk1"/>
              </a:solidFill>
              <a:latin typeface="Quattrocento Sans"/>
              <a:ea typeface="Quattrocento Sans"/>
              <a:cs typeface="Quattrocento Sans"/>
              <a:sym typeface="Quattrocento Sans"/>
            </a:endParaRPr>
          </a:p>
        </p:txBody>
      </p:sp>
      <p:sp>
        <p:nvSpPr>
          <p:cNvPr id="274" name="Google Shape;274;g2eef84fddd1_0_46"/>
          <p:cNvSpPr txBox="1"/>
          <p:nvPr/>
        </p:nvSpPr>
        <p:spPr>
          <a:xfrm>
            <a:off x="609150" y="1708100"/>
            <a:ext cx="1218000" cy="32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UNIQUE</a:t>
            </a:r>
            <a:endParaRPr sz="3500" b="0" i="0" u="none" strike="noStrike" cap="none">
              <a:solidFill>
                <a:srgbClr val="000000"/>
              </a:solidFill>
              <a:latin typeface="Calibri"/>
              <a:ea typeface="Calibri"/>
              <a:cs typeface="Calibri"/>
              <a:sym typeface="Calibri"/>
            </a:endParaRPr>
          </a:p>
        </p:txBody>
      </p:sp>
      <p:sp>
        <p:nvSpPr>
          <p:cNvPr id="275" name="Google Shape;275;g2eef84fddd1_0_46"/>
          <p:cNvSpPr txBox="1"/>
          <p:nvPr/>
        </p:nvSpPr>
        <p:spPr>
          <a:xfrm>
            <a:off x="5006025" y="1708100"/>
            <a:ext cx="1734000" cy="32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TYPES</a:t>
            </a:r>
            <a:endParaRPr sz="3500" b="0" i="0" u="none" strike="noStrike" cap="none">
              <a:solidFill>
                <a:srgbClr val="000000"/>
              </a:solidFill>
              <a:latin typeface="Calibri"/>
              <a:ea typeface="Calibri"/>
              <a:cs typeface="Calibri"/>
              <a:sym typeface="Calibri"/>
            </a:endParaRPr>
          </a:p>
        </p:txBody>
      </p:sp>
      <p:sp>
        <p:nvSpPr>
          <p:cNvPr id="276" name="Google Shape;276;g2eef84fddd1_0_46"/>
          <p:cNvSpPr txBox="1"/>
          <p:nvPr/>
        </p:nvSpPr>
        <p:spPr>
          <a:xfrm>
            <a:off x="9281925" y="1708100"/>
            <a:ext cx="1886400" cy="32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NULL VALUES</a:t>
            </a:r>
            <a:endParaRPr sz="35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82" name="Google Shape;282;g2eef84fddd1_0_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283" name="Google Shape;283;g2eef84fddd1_0_4"/>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284" name="Google Shape;284;g2eef84fddd1_0_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285" name="Google Shape;285;g2eef84fddd1_0_4"/>
          <p:cNvSpPr txBox="1"/>
          <p:nvPr/>
        </p:nvSpPr>
        <p:spPr>
          <a:xfrm>
            <a:off x="228600" y="847700"/>
            <a:ext cx="100707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Understanding </a:t>
            </a:r>
            <a:endParaRPr sz="3500" b="0" i="0" u="none" strike="noStrike" cap="none">
              <a:solidFill>
                <a:srgbClr val="000000"/>
              </a:solidFill>
              <a:latin typeface="Calibri"/>
              <a:ea typeface="Calibri"/>
              <a:cs typeface="Calibri"/>
              <a:sym typeface="Calibri"/>
            </a:endParaRPr>
          </a:p>
        </p:txBody>
      </p:sp>
      <p:sp>
        <p:nvSpPr>
          <p:cNvPr id="286" name="Google Shape;286;g2eef84fddd1_0_4"/>
          <p:cNvSpPr txBox="1"/>
          <p:nvPr/>
        </p:nvSpPr>
        <p:spPr>
          <a:xfrm>
            <a:off x="356500" y="1314550"/>
            <a:ext cx="117348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Quattrocento Sans"/>
                <a:ea typeface="Quattrocento Sans"/>
                <a:cs typeface="Quattrocento Sans"/>
                <a:sym typeface="Quattrocento Sans"/>
              </a:rPr>
              <a:t>Data understanding of numerical fields within the dataset such as total time spent on website and asymmetrique profile score. These fields and their min, max, mean values helps in understanding the data better in terms of minimum and maximum visits to websites and activity levels of candidates.  </a:t>
            </a:r>
            <a:endParaRPr sz="19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Quattrocento Sans"/>
              <a:ea typeface="Quattrocento Sans"/>
              <a:cs typeface="Quattrocento Sans"/>
              <a:sym typeface="Quattrocento Sans"/>
            </a:endParaRPr>
          </a:p>
        </p:txBody>
      </p:sp>
      <p:sp>
        <p:nvSpPr>
          <p:cNvPr id="287" name="Google Shape;287;g2eef84fddd1_0_4"/>
          <p:cNvSpPr txBox="1"/>
          <p:nvPr/>
        </p:nvSpPr>
        <p:spPr>
          <a:xfrm>
            <a:off x="-1013775" y="-172675"/>
            <a:ext cx="9625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Quattrocento Sans"/>
              <a:ea typeface="Quattrocento Sans"/>
              <a:cs typeface="Quattrocento Sans"/>
              <a:sym typeface="Quattrocento Sans"/>
            </a:endParaRPr>
          </a:p>
        </p:txBody>
      </p:sp>
      <p:pic>
        <p:nvPicPr>
          <p:cNvPr id="288" name="Google Shape;288;g2eef84fddd1_0_4"/>
          <p:cNvPicPr preferRelativeResize="0"/>
          <p:nvPr/>
        </p:nvPicPr>
        <p:blipFill rotWithShape="1">
          <a:blip r:embed="rId3">
            <a:alphaModFix/>
          </a:blip>
          <a:srcRect/>
          <a:stretch/>
        </p:blipFill>
        <p:spPr>
          <a:xfrm>
            <a:off x="228600" y="2669050"/>
            <a:ext cx="11667499" cy="3214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cxnSp>
        <p:nvCxnSpPr>
          <p:cNvPr id="294" name="Google Shape;294;g2eef84fddd1_0_129"/>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295" name="Google Shape;295;g2eef84fddd1_0_129"/>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296" name="Google Shape;296;g2eef84fddd1_0_129"/>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297" name="Google Shape;297;g2eef84fddd1_0_129"/>
          <p:cNvSpPr txBox="1"/>
          <p:nvPr/>
        </p:nvSpPr>
        <p:spPr>
          <a:xfrm>
            <a:off x="228600" y="847700"/>
            <a:ext cx="100707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Understanding - Imbalance Analysis</a:t>
            </a:r>
            <a:endParaRPr sz="3500" b="0" i="0" u="none" strike="noStrike" cap="none">
              <a:solidFill>
                <a:srgbClr val="000000"/>
              </a:solidFill>
              <a:latin typeface="Calibri"/>
              <a:ea typeface="Calibri"/>
              <a:cs typeface="Calibri"/>
              <a:sym typeface="Calibri"/>
            </a:endParaRPr>
          </a:p>
        </p:txBody>
      </p:sp>
      <p:sp>
        <p:nvSpPr>
          <p:cNvPr id="298" name="Google Shape;298;g2eef84fddd1_0_129"/>
          <p:cNvSpPr txBox="1"/>
          <p:nvPr/>
        </p:nvSpPr>
        <p:spPr>
          <a:xfrm>
            <a:off x="356500" y="1314550"/>
            <a:ext cx="11734800" cy="2585400"/>
          </a:xfrm>
          <a:prstGeom prst="rect">
            <a:avLst/>
          </a:prstGeom>
          <a:noFill/>
          <a:ln>
            <a:noFill/>
          </a:ln>
        </p:spPr>
        <p:txBody>
          <a:bodyPr spcFirstLastPara="1" wrap="square" lIns="91425" tIns="91425" rIns="91425" bIns="91425" anchor="t" anchorCtr="0">
            <a:spAutoFit/>
          </a:bodyPr>
          <a:lstStyle/>
          <a:p>
            <a:pPr marL="457200" marR="0" lvl="0" indent="-352425" algn="l" rtl="0">
              <a:lnSpc>
                <a:spcPct val="115000"/>
              </a:lnSpc>
              <a:spcBef>
                <a:spcPts val="1100"/>
              </a:spcBef>
              <a:spcAft>
                <a:spcPts val="0"/>
              </a:spcAft>
              <a:buClr>
                <a:schemeClr val="dk1"/>
              </a:buClr>
              <a:buSzPts val="1950"/>
              <a:buFont typeface="Quattrocento Sans"/>
              <a:buChar char="●"/>
            </a:pPr>
            <a:r>
              <a:rPr lang="en-US" sz="1950" b="0" i="0" u="none" strike="noStrike" cap="none">
                <a:solidFill>
                  <a:schemeClr val="dk1"/>
                </a:solidFill>
                <a:highlight>
                  <a:srgbClr val="FFFFFF"/>
                </a:highlight>
                <a:latin typeface="Quattrocento Sans"/>
                <a:ea typeface="Quattrocento Sans"/>
                <a:cs typeface="Quattrocento Sans"/>
                <a:sym typeface="Quattrocento Sans"/>
              </a:rPr>
              <a:t>Data is imbalance when one value is present in majority and other is in minority meaning an uneven distribution of observations in dataset</a:t>
            </a:r>
            <a:endParaRPr sz="1950" b="0" i="0" u="none" strike="noStrike" cap="none">
              <a:solidFill>
                <a:schemeClr val="dk1"/>
              </a:solidFill>
              <a:highlight>
                <a:srgbClr val="FFFFFF"/>
              </a:highlight>
              <a:latin typeface="Quattrocento Sans"/>
              <a:ea typeface="Quattrocento Sans"/>
              <a:cs typeface="Quattrocento Sans"/>
              <a:sym typeface="Quattrocento Sans"/>
            </a:endParaRPr>
          </a:p>
          <a:p>
            <a:pPr marL="457200" marR="0" lvl="0" indent="-352425" algn="l" rtl="0">
              <a:lnSpc>
                <a:spcPct val="115000"/>
              </a:lnSpc>
              <a:spcBef>
                <a:spcPts val="0"/>
              </a:spcBef>
              <a:spcAft>
                <a:spcPts val="0"/>
              </a:spcAft>
              <a:buClr>
                <a:schemeClr val="dk1"/>
              </a:buClr>
              <a:buSzPts val="1950"/>
              <a:buFont typeface="Quattrocento Sans"/>
              <a:buChar char="●"/>
            </a:pPr>
            <a:r>
              <a:rPr lang="en-US" sz="1950" b="0" i="0" u="none" strike="noStrike" cap="none">
                <a:solidFill>
                  <a:schemeClr val="dk1"/>
                </a:solidFill>
                <a:highlight>
                  <a:srgbClr val="FFFFFF"/>
                </a:highlight>
                <a:latin typeface="Quattrocento Sans"/>
                <a:ea typeface="Quattrocento Sans"/>
                <a:cs typeface="Quattrocento Sans"/>
                <a:sym typeface="Quattrocento Sans"/>
              </a:rPr>
              <a:t>Data imbalance is in the context of Target variable only</a:t>
            </a:r>
            <a:endParaRPr sz="1950" b="0" i="0" u="none" strike="noStrike" cap="none">
              <a:solidFill>
                <a:schemeClr val="dk1"/>
              </a:solidFill>
              <a:highlight>
                <a:srgbClr val="FFFFFF"/>
              </a:highlight>
              <a:latin typeface="Quattrocento Sans"/>
              <a:ea typeface="Quattrocento Sans"/>
              <a:cs typeface="Quattrocento Sans"/>
              <a:sym typeface="Quattrocento Sans"/>
            </a:endParaRPr>
          </a:p>
          <a:p>
            <a:pPr marL="457200" marR="0" lvl="0" indent="-352425" algn="l" rtl="0">
              <a:lnSpc>
                <a:spcPct val="115000"/>
              </a:lnSpc>
              <a:spcBef>
                <a:spcPts val="0"/>
              </a:spcBef>
              <a:spcAft>
                <a:spcPts val="0"/>
              </a:spcAft>
              <a:buClr>
                <a:schemeClr val="dk1"/>
              </a:buClr>
              <a:buSzPts val="1950"/>
              <a:buFont typeface="Arial"/>
              <a:buChar char="●"/>
            </a:pPr>
            <a:r>
              <a:rPr lang="en-US" sz="1950" b="0" i="0" u="none" strike="noStrike" cap="none">
                <a:solidFill>
                  <a:srgbClr val="188038"/>
                </a:solidFill>
                <a:highlight>
                  <a:srgbClr val="EFF0F1"/>
                </a:highlight>
                <a:latin typeface="Quattrocento Sans"/>
                <a:ea typeface="Quattrocento Sans"/>
                <a:cs typeface="Quattrocento Sans"/>
                <a:sym typeface="Quattrocento Sans"/>
              </a:rPr>
              <a:t>Target variable</a:t>
            </a:r>
            <a:r>
              <a:rPr lang="en-US" sz="1950" b="0" i="0" u="none" strike="noStrike" cap="none">
                <a:solidFill>
                  <a:schemeClr val="dk1"/>
                </a:solidFill>
                <a:highlight>
                  <a:srgbClr val="FFFFFF"/>
                </a:highlight>
                <a:latin typeface="Quattrocento Sans"/>
                <a:ea typeface="Quattrocento Sans"/>
                <a:cs typeface="Quattrocento Sans"/>
                <a:sym typeface="Quattrocento Sans"/>
              </a:rPr>
              <a:t> is </a:t>
            </a:r>
            <a:r>
              <a:rPr lang="en-US" sz="1950" b="0" i="0" u="none" strike="noStrike" cap="none">
                <a:solidFill>
                  <a:srgbClr val="188038"/>
                </a:solidFill>
                <a:highlight>
                  <a:srgbClr val="EFF0F1"/>
                </a:highlight>
                <a:latin typeface="Quattrocento Sans"/>
                <a:ea typeface="Quattrocento Sans"/>
                <a:cs typeface="Quattrocento Sans"/>
                <a:sym typeface="Quattrocento Sans"/>
              </a:rPr>
              <a:t>'Converted'</a:t>
            </a:r>
            <a:r>
              <a:rPr lang="en-US" sz="1950" b="0" i="0" u="none" strike="noStrike" cap="none">
                <a:solidFill>
                  <a:schemeClr val="dk1"/>
                </a:solidFill>
                <a:highlight>
                  <a:srgbClr val="FFFFFF"/>
                </a:highlight>
                <a:latin typeface="Quattrocento Sans"/>
                <a:ea typeface="Quattrocento Sans"/>
                <a:cs typeface="Quattrocento Sans"/>
                <a:sym typeface="Quattrocento Sans"/>
              </a:rPr>
              <a:t> which tells whether a past lead was converted or not wherein 1 means it was converted and 0 means it wasn’t converted</a:t>
            </a:r>
            <a:endParaRPr sz="1950" b="0" i="0" u="none" strike="noStrike" cap="none">
              <a:solidFill>
                <a:schemeClr val="dk1"/>
              </a:solidFill>
              <a:highlight>
                <a:srgbClr val="FFFFFF"/>
              </a:highlight>
              <a:latin typeface="Quattrocento Sans"/>
              <a:ea typeface="Quattrocento Sans"/>
              <a:cs typeface="Quattrocento Sans"/>
              <a:sym typeface="Quattrocento Sans"/>
            </a:endParaRPr>
          </a:p>
          <a:p>
            <a:pPr marL="0" marR="0" lvl="0" indent="0" algn="l" rtl="0">
              <a:lnSpc>
                <a:spcPct val="100000"/>
              </a:lnSpc>
              <a:spcBef>
                <a:spcPts val="700"/>
              </a:spcBef>
              <a:spcAft>
                <a:spcPts val="0"/>
              </a:spcAft>
              <a:buClr>
                <a:srgbClr val="000000"/>
              </a:buClr>
              <a:buSzPts val="1900"/>
              <a:buFont typeface="Arial"/>
              <a:buNone/>
            </a:pPr>
            <a:r>
              <a:rPr lang="en-US" sz="1900" b="0" i="0" u="none" strike="noStrike" cap="none">
                <a:solidFill>
                  <a:schemeClr val="dk1"/>
                </a:solidFill>
                <a:latin typeface="Quattrocento Sans"/>
                <a:ea typeface="Quattrocento Sans"/>
                <a:cs typeface="Quattrocento Sans"/>
                <a:sym typeface="Quattrocento Sans"/>
              </a:rPr>
              <a:t> </a:t>
            </a:r>
            <a:endParaRPr sz="19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Quattrocento Sans"/>
              <a:ea typeface="Quattrocento Sans"/>
              <a:cs typeface="Quattrocento Sans"/>
              <a:sym typeface="Quattrocento Sans"/>
            </a:endParaRPr>
          </a:p>
        </p:txBody>
      </p:sp>
      <p:sp>
        <p:nvSpPr>
          <p:cNvPr id="299" name="Google Shape;299;g2eef84fddd1_0_129"/>
          <p:cNvSpPr txBox="1"/>
          <p:nvPr/>
        </p:nvSpPr>
        <p:spPr>
          <a:xfrm>
            <a:off x="-1013775" y="-172675"/>
            <a:ext cx="9625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Quattrocento Sans"/>
              <a:ea typeface="Quattrocento Sans"/>
              <a:cs typeface="Quattrocento Sans"/>
              <a:sym typeface="Quattrocento Sans"/>
            </a:endParaRPr>
          </a:p>
        </p:txBody>
      </p:sp>
      <p:pic>
        <p:nvPicPr>
          <p:cNvPr id="300" name="Google Shape;300;g2eef84fddd1_0_129"/>
          <p:cNvPicPr preferRelativeResize="0"/>
          <p:nvPr/>
        </p:nvPicPr>
        <p:blipFill rotWithShape="1">
          <a:blip r:embed="rId3">
            <a:alphaModFix/>
          </a:blip>
          <a:srcRect/>
          <a:stretch/>
        </p:blipFill>
        <p:spPr>
          <a:xfrm>
            <a:off x="3561350" y="3166475"/>
            <a:ext cx="4682500" cy="3691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cxnSp>
        <p:nvCxnSpPr>
          <p:cNvPr id="306" name="Google Shape;306;g2eef84fddd1_0_1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07" name="Google Shape;307;g2eef84fddd1_0_14"/>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08" name="Google Shape;308;g2eef84fddd1_0_1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09" name="Google Shape;309;g2eef84fddd1_0_14"/>
          <p:cNvSpPr txBox="1"/>
          <p:nvPr/>
        </p:nvSpPr>
        <p:spPr>
          <a:xfrm>
            <a:off x="228600" y="761250"/>
            <a:ext cx="12560400" cy="2934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Data Cleaning Steps:</a:t>
            </a:r>
            <a:endParaRPr sz="2300" b="1" i="0" u="none" strike="noStrike" cap="none">
              <a:solidFill>
                <a:srgbClr val="000000"/>
              </a:solidFill>
              <a:latin typeface="Arial"/>
              <a:ea typeface="Arial"/>
              <a:cs typeface="Arial"/>
              <a:sym typeface="Arial"/>
            </a:endParaRPr>
          </a:p>
          <a:p>
            <a:pPr marL="457200" marR="0" lvl="0" indent="-374650" algn="l" rtl="0">
              <a:lnSpc>
                <a:spcPct val="90000"/>
              </a:lnSpc>
              <a:spcBef>
                <a:spcPts val="1000"/>
              </a:spcBef>
              <a:spcAft>
                <a:spcPts val="0"/>
              </a:spcAft>
              <a:buClr>
                <a:srgbClr val="000000"/>
              </a:buClr>
              <a:buSzPts val="2300"/>
              <a:buFont typeface="Arial"/>
              <a:buAutoNum type="arabicPeriod"/>
            </a:pPr>
            <a:r>
              <a:rPr lang="en-US" sz="2300" b="0" i="0" u="none" strike="noStrike" cap="none">
                <a:solidFill>
                  <a:srgbClr val="000000"/>
                </a:solidFill>
                <a:latin typeface="Arial"/>
                <a:ea typeface="Arial"/>
                <a:cs typeface="Arial"/>
                <a:sym typeface="Arial"/>
              </a:rPr>
              <a:t>Determine and handle missing values for numeric columns and Imputation</a:t>
            </a:r>
            <a:endParaRPr sz="2300" b="0" i="0" u="none" strike="noStrike" cap="none">
              <a:solidFill>
                <a:srgbClr val="000000"/>
              </a:solidFill>
              <a:latin typeface="Arial"/>
              <a:ea typeface="Arial"/>
              <a:cs typeface="Arial"/>
              <a:sym typeface="Arial"/>
            </a:endParaRPr>
          </a:p>
          <a:p>
            <a:pPr marL="457200" marR="0" lvl="0" indent="-374650" algn="l" rtl="0">
              <a:lnSpc>
                <a:spcPct val="90000"/>
              </a:lnSpc>
              <a:spcBef>
                <a:spcPts val="0"/>
              </a:spcBef>
              <a:spcAft>
                <a:spcPts val="0"/>
              </a:spcAft>
              <a:buClr>
                <a:srgbClr val="000000"/>
              </a:buClr>
              <a:buSzPts val="2300"/>
              <a:buFont typeface="Arial"/>
              <a:buAutoNum type="arabicPeriod"/>
            </a:pPr>
            <a:r>
              <a:rPr lang="en-US" sz="2300" b="0" i="0" u="none" strike="noStrike" cap="none">
                <a:solidFill>
                  <a:srgbClr val="000000"/>
                </a:solidFill>
                <a:latin typeface="Arial"/>
                <a:ea typeface="Arial"/>
                <a:cs typeface="Arial"/>
                <a:sym typeface="Arial"/>
              </a:rPr>
              <a:t>Analyse Categorical columns for missing values and skewness</a:t>
            </a:r>
            <a:endParaRPr sz="2300" b="0" i="0" u="none" strike="noStrike" cap="none">
              <a:solidFill>
                <a:srgbClr val="000000"/>
              </a:solidFill>
              <a:latin typeface="Arial"/>
              <a:ea typeface="Arial"/>
              <a:cs typeface="Arial"/>
              <a:sym typeface="Arial"/>
            </a:endParaRPr>
          </a:p>
          <a:p>
            <a:pPr marL="457200" marR="0" lvl="0" indent="-374650" algn="l" rtl="0">
              <a:lnSpc>
                <a:spcPct val="90000"/>
              </a:lnSpc>
              <a:spcBef>
                <a:spcPts val="0"/>
              </a:spcBef>
              <a:spcAft>
                <a:spcPts val="0"/>
              </a:spcAft>
              <a:buClr>
                <a:srgbClr val="000000"/>
              </a:buClr>
              <a:buSzPts val="2300"/>
              <a:buFont typeface="Arial"/>
              <a:buAutoNum type="arabicPeriod"/>
            </a:pPr>
            <a:r>
              <a:rPr lang="en-US" sz="2300" b="0" i="0" u="none" strike="noStrike" cap="none">
                <a:solidFill>
                  <a:srgbClr val="000000"/>
                </a:solidFill>
                <a:latin typeface="Arial"/>
                <a:ea typeface="Arial"/>
                <a:cs typeface="Arial"/>
                <a:sym typeface="Arial"/>
              </a:rPr>
              <a:t>Removing unwanted columns or columns that does not contribute to the model.</a:t>
            </a:r>
            <a:endParaRPr sz="2300" b="0" i="0" u="none" strike="noStrike" cap="none">
              <a:solidFill>
                <a:srgbClr val="000000"/>
              </a:solidFill>
              <a:latin typeface="Arial"/>
              <a:ea typeface="Arial"/>
              <a:cs typeface="Arial"/>
              <a:sym typeface="Arial"/>
            </a:endParaRPr>
          </a:p>
          <a:p>
            <a:pPr marL="457200" marR="0" lvl="0" indent="-374650" algn="l" rtl="0">
              <a:lnSpc>
                <a:spcPct val="90000"/>
              </a:lnSpc>
              <a:spcBef>
                <a:spcPts val="0"/>
              </a:spcBef>
              <a:spcAft>
                <a:spcPts val="0"/>
              </a:spcAft>
              <a:buClr>
                <a:srgbClr val="000000"/>
              </a:buClr>
              <a:buSzPts val="2300"/>
              <a:buFont typeface="Arial"/>
              <a:buAutoNum type="arabicPeriod"/>
            </a:pPr>
            <a:r>
              <a:rPr lang="en-US" sz="2300" b="0" i="0" u="none" strike="noStrike" cap="none">
                <a:solidFill>
                  <a:srgbClr val="000000"/>
                </a:solidFill>
                <a:latin typeface="Arial"/>
                <a:ea typeface="Arial"/>
                <a:cs typeface="Arial"/>
                <a:sym typeface="Arial"/>
              </a:rPr>
              <a:t>Analyse Outliers </a:t>
            </a:r>
            <a:endParaRPr sz="2300" b="0" i="0" u="none" strike="noStrike" cap="none">
              <a:solidFill>
                <a:srgbClr val="000000"/>
              </a:solidFill>
              <a:latin typeface="Arial"/>
              <a:ea typeface="Arial"/>
              <a:cs typeface="Arial"/>
              <a:sym typeface="Arial"/>
            </a:endParaRPr>
          </a:p>
          <a:p>
            <a:pPr marL="457200" marR="0" lvl="0" indent="-374650" algn="l" rtl="0">
              <a:lnSpc>
                <a:spcPct val="90000"/>
              </a:lnSpc>
              <a:spcBef>
                <a:spcPts val="0"/>
              </a:spcBef>
              <a:spcAft>
                <a:spcPts val="0"/>
              </a:spcAft>
              <a:buClr>
                <a:srgbClr val="000000"/>
              </a:buClr>
              <a:buSzPts val="2300"/>
              <a:buFont typeface="Arial"/>
              <a:buAutoNum type="arabicPeriod"/>
            </a:pPr>
            <a:r>
              <a:rPr lang="en-US" sz="2300" b="0" i="0" u="none" strike="noStrike" cap="none">
                <a:solidFill>
                  <a:srgbClr val="000000"/>
                </a:solidFill>
                <a:latin typeface="Arial"/>
                <a:ea typeface="Arial"/>
                <a:cs typeface="Arial"/>
                <a:sym typeface="Arial"/>
              </a:rPr>
              <a:t>Univariate Analysis</a:t>
            </a:r>
            <a:endParaRPr sz="23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cxnSp>
        <p:nvCxnSpPr>
          <p:cNvPr id="315" name="Google Shape;315;g2eef84fddd1_0_7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16" name="Google Shape;316;g2eef84fddd1_0_7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17" name="Google Shape;317;g2eef84fddd1_0_7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18" name="Google Shape;318;g2eef84fddd1_0_77"/>
          <p:cNvSpPr txBox="1"/>
          <p:nvPr/>
        </p:nvSpPr>
        <p:spPr>
          <a:xfrm>
            <a:off x="228600" y="761250"/>
            <a:ext cx="114576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Cleaning - </a:t>
            </a:r>
            <a:r>
              <a:rPr lang="en-US" sz="1800" b="1" i="0" u="none" strike="noStrike" cap="none">
                <a:solidFill>
                  <a:schemeClr val="dk1"/>
                </a:solidFill>
                <a:latin typeface="Arial"/>
                <a:ea typeface="Arial"/>
                <a:cs typeface="Arial"/>
                <a:sym typeface="Arial"/>
              </a:rPr>
              <a:t>Determine and handle missing values</a:t>
            </a:r>
            <a:r>
              <a:rPr lang="en-US" sz="1800" b="1" i="0" u="none" strike="noStrike" cap="none">
                <a:solidFill>
                  <a:srgbClr val="000000"/>
                </a:solidFill>
                <a:latin typeface="Arial"/>
                <a:ea typeface="Arial"/>
                <a:cs typeface="Arial"/>
                <a:sym typeface="Arial"/>
              </a:rPr>
              <a:t> for numerical columns and Imputation</a:t>
            </a: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19" name="Google Shape;319;g2eef84fddd1_0_77"/>
          <p:cNvSpPr txBox="1"/>
          <p:nvPr/>
        </p:nvSpPr>
        <p:spPr>
          <a:xfrm>
            <a:off x="310875" y="1219950"/>
            <a:ext cx="11881200" cy="235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Many Categorical column has the value ‘select’ (as the candidate did not select any option) which needs to  be handled as its treated as a null value.</a:t>
            </a:r>
            <a:r>
              <a:rPr lang="en-US" sz="2100" b="0" i="0" u="none" strike="noStrike" cap="none">
                <a:solidFill>
                  <a:schemeClr val="dk1"/>
                </a:solidFill>
                <a:latin typeface="Arial"/>
                <a:ea typeface="Arial"/>
                <a:cs typeface="Arial"/>
                <a:sym typeface="Arial"/>
              </a:rPr>
              <a:t> -</a:t>
            </a:r>
            <a:r>
              <a:rPr lang="en-US" sz="2600" b="0" i="0" u="none" strike="noStrike" cap="none">
                <a:solidFill>
                  <a:schemeClr val="dk1"/>
                </a:solidFill>
                <a:latin typeface="Arial"/>
                <a:ea typeface="Arial"/>
                <a:cs typeface="Arial"/>
                <a:sym typeface="Arial"/>
              </a:rPr>
              <a:t> </a:t>
            </a:r>
            <a:r>
              <a:rPr lang="en-US" sz="1650" b="0" i="0" u="none" strike="noStrike" cap="none">
                <a:solidFill>
                  <a:schemeClr val="dk1"/>
                </a:solidFill>
                <a:highlight>
                  <a:srgbClr val="FFFFFF"/>
                </a:highlight>
                <a:latin typeface="Arial"/>
                <a:ea typeface="Arial"/>
                <a:cs typeface="Arial"/>
                <a:sym typeface="Arial"/>
              </a:rPr>
              <a:t>Specialization, How did you hear about X Education, Lead Profile, City</a:t>
            </a:r>
            <a:endParaRPr sz="165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50"/>
              <a:buFont typeface="Arial"/>
              <a:buNone/>
            </a:pPr>
            <a:endParaRPr sz="125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Numerical columns that has missing values:  total visits has been imputed using mode.</a:t>
            </a: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Page views per visit: Imputed using mode</a:t>
            </a: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750" b="0" i="0" u="none" strike="noStrike" cap="none">
                <a:solidFill>
                  <a:schemeClr val="dk1"/>
                </a:solidFill>
                <a:highlight>
                  <a:srgbClr val="FFFFFF"/>
                </a:highlight>
                <a:latin typeface="Arial"/>
                <a:ea typeface="Arial"/>
                <a:cs typeface="Arial"/>
                <a:sym typeface="Arial"/>
              </a:rPr>
              <a:t> Columns with more than 40% missing values are dropped. </a:t>
            </a: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p:txBody>
      </p:sp>
      <p:pic>
        <p:nvPicPr>
          <p:cNvPr id="320" name="Google Shape;320;g2eef84fddd1_0_77"/>
          <p:cNvPicPr preferRelativeResize="0"/>
          <p:nvPr/>
        </p:nvPicPr>
        <p:blipFill rotWithShape="1">
          <a:blip r:embed="rId3">
            <a:alphaModFix/>
          </a:blip>
          <a:srcRect/>
          <a:stretch/>
        </p:blipFill>
        <p:spPr>
          <a:xfrm>
            <a:off x="8747675" y="2628300"/>
            <a:ext cx="3314274" cy="42296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4111626" y="1720850"/>
            <a:ext cx="3968750" cy="396875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98" name="Google Shape;98;p2"/>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99" name="Google Shape;99;p2"/>
          <p:cNvSpPr txBox="1"/>
          <p:nvPr/>
        </p:nvSpPr>
        <p:spPr>
          <a:xfrm>
            <a:off x="228600" y="190500"/>
            <a:ext cx="1173480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Team Members</a:t>
            </a:r>
            <a:endParaRPr sz="2800" b="0" i="0" u="none" strike="noStrike" cap="none">
              <a:solidFill>
                <a:srgbClr val="3F3F3F"/>
              </a:solidFill>
              <a:latin typeface="Century Gothic"/>
              <a:ea typeface="Century Gothic"/>
              <a:cs typeface="Century Gothic"/>
              <a:sym typeface="Century Gothic"/>
            </a:endParaRPr>
          </a:p>
        </p:txBody>
      </p:sp>
      <p:cxnSp>
        <p:nvCxnSpPr>
          <p:cNvPr id="100" name="Google Shape;100;p2"/>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01" name="Google Shape;101;p2"/>
          <p:cNvSpPr/>
          <p:nvPr/>
        </p:nvSpPr>
        <p:spPr>
          <a:xfrm>
            <a:off x="5248275" y="2857500"/>
            <a:ext cx="1695450" cy="169545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entury Gothic"/>
                <a:ea typeface="Century Gothic"/>
                <a:cs typeface="Century Gothic"/>
                <a:sym typeface="Century Gothic"/>
              </a:rPr>
              <a:t>TEAM 4</a:t>
            </a: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6943725" y="2160530"/>
            <a:ext cx="3660775" cy="740997"/>
          </a:xfrm>
          <a:prstGeom prst="roundRect">
            <a:avLst>
              <a:gd name="adj" fmla="val 50000"/>
            </a:avLst>
          </a:prstGeom>
          <a:solidFill>
            <a:srgbClr val="F59F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JASMON HOH WAN TING</a:t>
            </a:r>
            <a:endParaRPr sz="1600" b="0" i="0" u="none" strike="noStrike" cap="none">
              <a:solidFill>
                <a:schemeClr val="lt1"/>
              </a:solidFill>
              <a:latin typeface="Quattrocento Sans"/>
              <a:ea typeface="Quattrocento Sans"/>
              <a:cs typeface="Quattrocento Sans"/>
              <a:sym typeface="Quattrocento Sans"/>
            </a:endParaRPr>
          </a:p>
        </p:txBody>
      </p:sp>
      <p:sp>
        <p:nvSpPr>
          <p:cNvPr id="103" name="Google Shape;103;p2"/>
          <p:cNvSpPr/>
          <p:nvPr/>
        </p:nvSpPr>
        <p:spPr>
          <a:xfrm>
            <a:off x="6832600" y="2061128"/>
            <a:ext cx="939800" cy="939800"/>
          </a:xfrm>
          <a:prstGeom prst="ellipse">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4" name="Google Shape;104;p2"/>
          <p:cNvSpPr/>
          <p:nvPr/>
        </p:nvSpPr>
        <p:spPr>
          <a:xfrm>
            <a:off x="7295458" y="4785839"/>
            <a:ext cx="4104725" cy="74099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100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YESEY TENG DU SZE</a:t>
            </a:r>
            <a:endParaRPr sz="1600" b="0" i="0" u="none" strike="noStrike" cap="none">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a:solidFill>
                  <a:schemeClr val="lt1"/>
                </a:solidFill>
                <a:latin typeface="Quattrocento Sans"/>
                <a:ea typeface="Quattrocento Sans"/>
                <a:cs typeface="Quattrocento Sans"/>
                <a:sym typeface="Quattrocento Sans"/>
              </a:rPr>
            </a:br>
            <a:endParaRPr sz="1600" b="0" i="0" u="none" strike="noStrike" cap="none">
              <a:solidFill>
                <a:schemeClr val="lt1"/>
              </a:solidFill>
              <a:latin typeface="Quattrocento Sans"/>
              <a:ea typeface="Quattrocento Sans"/>
              <a:cs typeface="Quattrocento Sans"/>
              <a:sym typeface="Quattrocento Sans"/>
            </a:endParaRPr>
          </a:p>
        </p:txBody>
      </p:sp>
      <p:sp>
        <p:nvSpPr>
          <p:cNvPr id="105" name="Google Shape;105;p2"/>
          <p:cNvSpPr/>
          <p:nvPr/>
        </p:nvSpPr>
        <p:spPr>
          <a:xfrm>
            <a:off x="7092697" y="4686437"/>
            <a:ext cx="939800" cy="939800"/>
          </a:xfrm>
          <a:prstGeom prst="ellipse">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6" name="Google Shape;106;p2"/>
          <p:cNvSpPr/>
          <p:nvPr/>
        </p:nvSpPr>
        <p:spPr>
          <a:xfrm>
            <a:off x="954158" y="1613877"/>
            <a:ext cx="4294118" cy="74099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PARTHIBAN SETHURAMAN</a:t>
            </a:r>
            <a:endParaRPr sz="1600" b="0" i="0" u="none" strike="noStrike" cap="none">
              <a:solidFill>
                <a:schemeClr val="lt1"/>
              </a:solidFill>
              <a:latin typeface="Quattrocento Sans"/>
              <a:ea typeface="Quattrocento Sans"/>
              <a:cs typeface="Quattrocento Sans"/>
              <a:sym typeface="Quattrocento Sans"/>
            </a:endParaRPr>
          </a:p>
        </p:txBody>
      </p:sp>
      <p:sp>
        <p:nvSpPr>
          <p:cNvPr id="107" name="Google Shape;107;p2"/>
          <p:cNvSpPr/>
          <p:nvPr/>
        </p:nvSpPr>
        <p:spPr>
          <a:xfrm>
            <a:off x="4419600" y="1514475"/>
            <a:ext cx="939800" cy="939800"/>
          </a:xfrm>
          <a:prstGeom prst="ellipse">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 name="Google Shape;108;p2"/>
          <p:cNvSpPr/>
          <p:nvPr/>
        </p:nvSpPr>
        <p:spPr>
          <a:xfrm>
            <a:off x="626168" y="4169619"/>
            <a:ext cx="4091471" cy="740997"/>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CHING WAI MAN RATSEY</a:t>
            </a:r>
            <a:endParaRPr sz="1600" b="0" i="0" u="none" strike="noStrike" cap="none">
              <a:solidFill>
                <a:schemeClr val="lt1"/>
              </a:solidFill>
              <a:latin typeface="Quattrocento Sans"/>
              <a:ea typeface="Quattrocento Sans"/>
              <a:cs typeface="Quattrocento Sans"/>
              <a:sym typeface="Quattrocento Sans"/>
            </a:endParaRPr>
          </a:p>
        </p:txBody>
      </p:sp>
      <p:sp>
        <p:nvSpPr>
          <p:cNvPr id="109" name="Google Shape;109;p2"/>
          <p:cNvSpPr/>
          <p:nvPr/>
        </p:nvSpPr>
        <p:spPr>
          <a:xfrm>
            <a:off x="3888964" y="4070217"/>
            <a:ext cx="939800" cy="939800"/>
          </a:xfrm>
          <a:prstGeom prst="ellipse">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10" name="Google Shape;110;p2" descr="Icon of check box. "/>
          <p:cNvSpPr/>
          <p:nvPr/>
        </p:nvSpPr>
        <p:spPr>
          <a:xfrm>
            <a:off x="7129621" y="2358149"/>
            <a:ext cx="345758" cy="345758"/>
          </a:xfrm>
          <a:custGeom>
            <a:avLst/>
            <a:gdLst/>
            <a:ahLst/>
            <a:cxnLst/>
            <a:rect l="l" t="t" r="r" b="b"/>
            <a:pathLst>
              <a:path w="719" h="719" extrusionOk="0">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1" name="Google Shape;111;p2" descr="Icon of graph. "/>
          <p:cNvSpPr/>
          <p:nvPr/>
        </p:nvSpPr>
        <p:spPr>
          <a:xfrm>
            <a:off x="7388757" y="4952742"/>
            <a:ext cx="347679" cy="347679"/>
          </a:xfrm>
          <a:custGeom>
            <a:avLst/>
            <a:gdLst/>
            <a:ahLst/>
            <a:cxnLst/>
            <a:rect l="l" t="t" r="r" b="b"/>
            <a:pathLst>
              <a:path w="904" h="903" extrusionOk="0">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2" name="Google Shape;112;p2" descr="Icon of box and whisker chart. "/>
          <p:cNvSpPr/>
          <p:nvPr/>
        </p:nvSpPr>
        <p:spPr>
          <a:xfrm>
            <a:off x="4185985" y="4367238"/>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113" name="Google Shape;113;p2" descr="Icon of human being and gear. "/>
          <p:cNvGrpSpPr/>
          <p:nvPr/>
        </p:nvGrpSpPr>
        <p:grpSpPr>
          <a:xfrm>
            <a:off x="4763605" y="1786514"/>
            <a:ext cx="338073" cy="339996"/>
            <a:chOff x="6450013" y="5349875"/>
            <a:chExt cx="279399" cy="280988"/>
          </a:xfrm>
        </p:grpSpPr>
        <p:sp>
          <p:nvSpPr>
            <p:cNvPr id="114" name="Google Shape;114;p2"/>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6" name="Google Shape;326;g2eef84fddd1_0_69"/>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27" name="Google Shape;327;g2eef84fddd1_0_69"/>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28" name="Google Shape;328;g2eef84fddd1_0_69"/>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29" name="Google Shape;329;g2eef84fddd1_0_69"/>
          <p:cNvSpPr txBox="1"/>
          <p:nvPr/>
        </p:nvSpPr>
        <p:spPr>
          <a:xfrm>
            <a:off x="228600" y="761250"/>
            <a:ext cx="90846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Cleaning - </a:t>
            </a:r>
            <a:r>
              <a:rPr lang="en-US" sz="1800" b="1" i="0" u="none" strike="noStrike" cap="none">
                <a:solidFill>
                  <a:schemeClr val="dk1"/>
                </a:solidFill>
                <a:latin typeface="Arial"/>
                <a:ea typeface="Arial"/>
                <a:cs typeface="Arial"/>
                <a:sym typeface="Arial"/>
              </a:rPr>
              <a:t>Analyse Categorical columns for missing values and skewness</a:t>
            </a:r>
            <a:endParaRPr sz="1800" b="1" i="0" u="none" strike="noStrike" cap="none">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30" name="Google Shape;330;g2eef84fddd1_0_69"/>
          <p:cNvSpPr txBox="1"/>
          <p:nvPr/>
        </p:nvSpPr>
        <p:spPr>
          <a:xfrm>
            <a:off x="228600" y="1364675"/>
            <a:ext cx="11734800" cy="6762900"/>
          </a:xfrm>
          <a:prstGeom prst="rect">
            <a:avLst/>
          </a:prstGeom>
          <a:noFill/>
          <a:ln>
            <a:noFill/>
          </a:ln>
        </p:spPr>
        <p:txBody>
          <a:bodyPr spcFirstLastPara="1" wrap="square" lIns="91425" tIns="91425" rIns="91425" bIns="91425" anchor="t" anchorCtr="0">
            <a:spAutoFit/>
          </a:bodyPr>
          <a:lstStyle/>
          <a:p>
            <a:pPr marL="457200" marR="0" lvl="0" indent="-323850" algn="just" rtl="0">
              <a:lnSpc>
                <a:spcPct val="115000"/>
              </a:lnSpc>
              <a:spcBef>
                <a:spcPts val="110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a:t>
            </a:r>
            <a:r>
              <a:rPr lang="en-US" sz="1500" b="1" i="0" u="none" strike="noStrike" cap="none">
                <a:solidFill>
                  <a:schemeClr val="dk1"/>
                </a:solidFill>
                <a:highlight>
                  <a:srgbClr val="FFFFFF"/>
                </a:highlight>
                <a:latin typeface="Arial"/>
                <a:ea typeface="Arial"/>
                <a:cs typeface="Arial"/>
                <a:sym typeface="Arial"/>
              </a:rPr>
              <a:t>City</a:t>
            </a:r>
            <a:r>
              <a:rPr lang="en-US" sz="1500" b="0" i="0" u="none" strike="noStrike" cap="none">
                <a:solidFill>
                  <a:schemeClr val="dk1"/>
                </a:solidFill>
                <a:highlight>
                  <a:srgbClr val="FFFFFF"/>
                </a:highlight>
                <a:latin typeface="Arial"/>
                <a:ea typeface="Arial"/>
                <a:cs typeface="Arial"/>
                <a:sym typeface="Arial"/>
              </a:rPr>
              <a:t>” has 39.71 % missing values. Imputing missing values with Mumbai will make the data more skewed. Skewness will later cause bias in the model. Hence </a:t>
            </a:r>
            <a:r>
              <a:rPr lang="en-US" sz="1500" b="0" i="0" u="none" strike="noStrike" cap="none">
                <a:solidFill>
                  <a:srgbClr val="188038"/>
                </a:solidFill>
                <a:highlight>
                  <a:srgbClr val="EFF0F1"/>
                </a:highlight>
                <a:latin typeface="Arial"/>
                <a:ea typeface="Arial"/>
                <a:cs typeface="Arial"/>
                <a:sym typeface="Arial"/>
              </a:rPr>
              <a:t>City column can be dropped</a:t>
            </a:r>
            <a:r>
              <a:rPr lang="en-US" sz="1500" b="0" i="0" u="none" strike="noStrike" cap="none">
                <a:solidFill>
                  <a:schemeClr val="dk1"/>
                </a:solidFill>
                <a:highlight>
                  <a:srgbClr val="FFFFFF"/>
                </a:highlight>
                <a:latin typeface="Arial"/>
                <a:ea typeface="Arial"/>
                <a:cs typeface="Arial"/>
                <a:sym typeface="Arial"/>
              </a:rPr>
              <a:t>.</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rgbClr val="0000FF"/>
                </a:solidFill>
                <a:highlight>
                  <a:srgbClr val="FFFFFF"/>
                </a:highlight>
                <a:latin typeface="Arial"/>
                <a:ea typeface="Arial"/>
                <a:cs typeface="Arial"/>
                <a:sym typeface="Arial"/>
              </a:rPr>
              <a:t>“</a:t>
            </a:r>
            <a:r>
              <a:rPr lang="en-US" sz="1500" b="1" i="0" u="none" strike="noStrike" cap="none">
                <a:solidFill>
                  <a:schemeClr val="dk1"/>
                </a:solidFill>
                <a:highlight>
                  <a:srgbClr val="FFFFFF"/>
                </a:highlight>
                <a:latin typeface="Arial"/>
                <a:ea typeface="Arial"/>
                <a:cs typeface="Arial"/>
                <a:sym typeface="Arial"/>
              </a:rPr>
              <a:t>Specialization</a:t>
            </a:r>
            <a:r>
              <a:rPr lang="en-US" sz="1500" b="0" i="0" u="none" strike="noStrike" cap="none">
                <a:solidFill>
                  <a:schemeClr val="dk1"/>
                </a:solidFill>
                <a:highlight>
                  <a:srgbClr val="FFFFFF"/>
                </a:highlight>
                <a:latin typeface="Arial"/>
                <a:ea typeface="Arial"/>
                <a:cs typeface="Arial"/>
                <a:sym typeface="Arial"/>
              </a:rPr>
              <a:t>” has 36.58 % missing values. The specialization selected is evenly distributed. Hence imputation or dropping is not a good choice. We need to create additional category called </a:t>
            </a:r>
            <a:r>
              <a:rPr lang="en-US" sz="1500" b="0" i="0" u="none" strike="noStrike" cap="none">
                <a:solidFill>
                  <a:srgbClr val="188038"/>
                </a:solidFill>
                <a:highlight>
                  <a:srgbClr val="EFF0F1"/>
                </a:highlight>
                <a:latin typeface="Arial"/>
                <a:ea typeface="Arial"/>
                <a:cs typeface="Arial"/>
                <a:sym typeface="Arial"/>
              </a:rPr>
              <a:t>'Others'</a:t>
            </a:r>
            <a:r>
              <a:rPr lang="en-US" sz="1500" b="0" i="0" u="none" strike="noStrike" cap="none">
                <a:solidFill>
                  <a:schemeClr val="dk1"/>
                </a:solidFill>
                <a:highlight>
                  <a:srgbClr val="FFFFFF"/>
                </a:highlight>
                <a:latin typeface="Arial"/>
                <a:ea typeface="Arial"/>
                <a:cs typeface="Arial"/>
                <a:sym typeface="Arial"/>
              </a:rPr>
              <a:t>.</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a:t>
            </a:r>
            <a:r>
              <a:rPr lang="en-US" sz="1500" b="1" i="0" u="none" strike="noStrike" cap="none">
                <a:solidFill>
                  <a:schemeClr val="dk1"/>
                </a:solidFill>
                <a:highlight>
                  <a:srgbClr val="FFFFFF"/>
                </a:highlight>
                <a:latin typeface="Arial"/>
                <a:ea typeface="Arial"/>
                <a:cs typeface="Arial"/>
                <a:sym typeface="Arial"/>
              </a:rPr>
              <a:t>Tags</a:t>
            </a:r>
            <a:r>
              <a:rPr lang="en-US" sz="1500" b="0" i="0" u="none" strike="noStrike" cap="none">
                <a:solidFill>
                  <a:schemeClr val="dk1"/>
                </a:solidFill>
                <a:highlight>
                  <a:srgbClr val="FFFFFF"/>
                </a:highlight>
                <a:latin typeface="Arial"/>
                <a:ea typeface="Arial"/>
                <a:cs typeface="Arial"/>
                <a:sym typeface="Arial"/>
              </a:rPr>
              <a:t>” has 36.29 % missing values. Tags are assigned to customers indicating the current status of the lead. Since this is current status, this column will </a:t>
            </a:r>
            <a:r>
              <a:rPr lang="en-US" sz="1500" b="0" i="0" u="none" strike="noStrike" cap="none">
                <a:solidFill>
                  <a:srgbClr val="188038"/>
                </a:solidFill>
                <a:highlight>
                  <a:srgbClr val="EFF0F1"/>
                </a:highlight>
                <a:latin typeface="Arial"/>
                <a:ea typeface="Arial"/>
                <a:cs typeface="Arial"/>
                <a:sym typeface="Arial"/>
              </a:rPr>
              <a:t>not be useful for modeling</a:t>
            </a:r>
            <a:r>
              <a:rPr lang="en-US" sz="1500" b="0" i="0" u="none" strike="noStrike" cap="none">
                <a:solidFill>
                  <a:schemeClr val="dk1"/>
                </a:solidFill>
                <a:highlight>
                  <a:srgbClr val="FFFFFF"/>
                </a:highlight>
                <a:latin typeface="Arial"/>
                <a:ea typeface="Arial"/>
                <a:cs typeface="Arial"/>
                <a:sym typeface="Arial"/>
              </a:rPr>
              <a:t>. Hence it can be </a:t>
            </a:r>
            <a:r>
              <a:rPr lang="en-US" sz="1500" b="0" i="0" u="none" strike="noStrike" cap="none">
                <a:solidFill>
                  <a:srgbClr val="188038"/>
                </a:solidFill>
                <a:highlight>
                  <a:srgbClr val="EFF0F1"/>
                </a:highlight>
                <a:latin typeface="Arial"/>
                <a:ea typeface="Arial"/>
                <a:cs typeface="Arial"/>
                <a:sym typeface="Arial"/>
              </a:rPr>
              <a:t>dropped</a:t>
            </a:r>
            <a:r>
              <a:rPr lang="en-US" sz="1500" b="0" i="0" u="none" strike="noStrike" cap="none">
                <a:solidFill>
                  <a:schemeClr val="dk1"/>
                </a:solidFill>
                <a:highlight>
                  <a:srgbClr val="FFFFFF"/>
                </a:highlight>
                <a:latin typeface="Arial"/>
                <a:ea typeface="Arial"/>
                <a:cs typeface="Arial"/>
                <a:sym typeface="Arial"/>
              </a:rPr>
              <a:t>.</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chemeClr val="dk1"/>
                </a:solidFill>
                <a:highlight>
                  <a:srgbClr val="FFFFFF"/>
                </a:highlight>
                <a:latin typeface="Arial"/>
                <a:ea typeface="Arial"/>
                <a:cs typeface="Arial"/>
                <a:sym typeface="Arial"/>
              </a:rPr>
              <a:t>“What matters most to you in choosing a course”</a:t>
            </a:r>
            <a:r>
              <a:rPr lang="en-US" sz="1500" b="0" i="0" u="none" strike="noStrike" cap="none">
                <a:solidFill>
                  <a:schemeClr val="dk1"/>
                </a:solidFill>
                <a:highlight>
                  <a:srgbClr val="FFFFFF"/>
                </a:highlight>
                <a:latin typeface="Arial"/>
                <a:ea typeface="Arial"/>
                <a:cs typeface="Arial"/>
                <a:sym typeface="Arial"/>
              </a:rPr>
              <a:t> This variable has 29.32 % missing values. 99.95% customers have selected 'better career prospects'. This is massively skewed and will </a:t>
            </a:r>
            <a:r>
              <a:rPr lang="en-US" sz="1500" b="0" i="0" u="none" strike="noStrike" cap="none">
                <a:solidFill>
                  <a:srgbClr val="188038"/>
                </a:solidFill>
                <a:highlight>
                  <a:srgbClr val="EFF0F1"/>
                </a:highlight>
                <a:latin typeface="Arial"/>
                <a:ea typeface="Arial"/>
                <a:cs typeface="Arial"/>
                <a:sym typeface="Arial"/>
              </a:rPr>
              <a:t>not provide any insight</a:t>
            </a:r>
            <a:r>
              <a:rPr lang="en-US" sz="1500" b="0" i="0" u="none" strike="noStrike" cap="none">
                <a:solidFill>
                  <a:schemeClr val="dk1"/>
                </a:solidFill>
                <a:highlight>
                  <a:srgbClr val="FFFFFF"/>
                </a:highlight>
                <a:latin typeface="Arial"/>
                <a:ea typeface="Arial"/>
                <a:cs typeface="Arial"/>
                <a:sym typeface="Arial"/>
              </a:rPr>
              <a:t>.</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chemeClr val="dk1"/>
                </a:solidFill>
                <a:highlight>
                  <a:srgbClr val="FFFFFF"/>
                </a:highlight>
                <a:latin typeface="Arial"/>
                <a:ea typeface="Arial"/>
                <a:cs typeface="Arial"/>
                <a:sym typeface="Arial"/>
              </a:rPr>
              <a:t>“What is your current occupation”</a:t>
            </a:r>
            <a:r>
              <a:rPr lang="en-US" sz="1500" b="1" i="0" u="none" strike="noStrike" cap="none">
                <a:solidFill>
                  <a:srgbClr val="0000FF"/>
                </a:solidFill>
                <a:highlight>
                  <a:srgbClr val="FFFFFF"/>
                </a:highlight>
                <a:latin typeface="Arial"/>
                <a:ea typeface="Arial"/>
                <a:cs typeface="Arial"/>
                <a:sym typeface="Arial"/>
              </a:rPr>
              <a:t>:</a:t>
            </a:r>
            <a:r>
              <a:rPr lang="en-US" sz="1500" b="0" i="0" u="none" strike="noStrike" cap="none">
                <a:solidFill>
                  <a:schemeClr val="dk1"/>
                </a:solidFill>
                <a:highlight>
                  <a:srgbClr val="FFFFFF"/>
                </a:highlight>
                <a:latin typeface="Arial"/>
                <a:ea typeface="Arial"/>
                <a:cs typeface="Arial"/>
                <a:sym typeface="Arial"/>
              </a:rPr>
              <a:t> We can impute the missing values with </a:t>
            </a:r>
            <a:r>
              <a:rPr lang="en-US" sz="1500" b="0" i="0" u="none" strike="noStrike" cap="none">
                <a:solidFill>
                  <a:srgbClr val="188038"/>
                </a:solidFill>
                <a:highlight>
                  <a:srgbClr val="EFF0F1"/>
                </a:highlight>
                <a:latin typeface="Arial"/>
                <a:ea typeface="Arial"/>
                <a:cs typeface="Arial"/>
                <a:sym typeface="Arial"/>
              </a:rPr>
              <a:t>'Unemployed'</a:t>
            </a:r>
            <a:r>
              <a:rPr lang="en-US" sz="1500" b="0" i="0" u="none" strike="noStrike" cap="none">
                <a:solidFill>
                  <a:schemeClr val="dk1"/>
                </a:solidFill>
                <a:highlight>
                  <a:srgbClr val="FFFFFF"/>
                </a:highlight>
                <a:latin typeface="Arial"/>
                <a:ea typeface="Arial"/>
                <a:cs typeface="Arial"/>
                <a:sym typeface="Arial"/>
              </a:rPr>
              <a:t> as it has the most values. This seems to be a important variable from business context, since X Education sells online courses and unemployed people might take this course to increase their chances of getting employed.</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chemeClr val="dk1"/>
                </a:solidFill>
                <a:highlight>
                  <a:srgbClr val="FFFFFF"/>
                </a:highlight>
                <a:latin typeface="Arial"/>
                <a:ea typeface="Arial"/>
                <a:cs typeface="Arial"/>
                <a:sym typeface="Arial"/>
              </a:rPr>
              <a:t>“Country”:</a:t>
            </a:r>
            <a:r>
              <a:rPr lang="en-US" sz="1500" b="0" i="0" u="none" strike="noStrike" cap="none">
                <a:solidFill>
                  <a:schemeClr val="dk1"/>
                </a:solidFill>
                <a:highlight>
                  <a:srgbClr val="FFFFFF"/>
                </a:highlight>
                <a:latin typeface="Arial"/>
                <a:ea typeface="Arial"/>
                <a:cs typeface="Arial"/>
                <a:sym typeface="Arial"/>
              </a:rPr>
              <a:t> X Education sells online courses and appx 96% of the customers are from India. Does not make business sense right now to impute missing values with India. Hence `Country column can be dropped.</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chemeClr val="dk1"/>
                </a:solidFill>
                <a:highlight>
                  <a:srgbClr val="FFFFFF"/>
                </a:highlight>
                <a:latin typeface="Arial"/>
                <a:ea typeface="Arial"/>
                <a:cs typeface="Arial"/>
                <a:sym typeface="Arial"/>
              </a:rPr>
              <a:t>“Last Activity”:</a:t>
            </a:r>
            <a:r>
              <a:rPr lang="en-US" sz="1500" b="0" i="0" u="none" strike="noStrike" cap="none">
                <a:solidFill>
                  <a:schemeClr val="dk1"/>
                </a:solidFill>
                <a:highlight>
                  <a:srgbClr val="FFFFFF"/>
                </a:highlight>
                <a:latin typeface="Arial"/>
                <a:ea typeface="Arial"/>
                <a:cs typeface="Arial"/>
                <a:sym typeface="Arial"/>
              </a:rPr>
              <a:t> </a:t>
            </a:r>
            <a:r>
              <a:rPr lang="en-US" sz="1500" b="0" i="0" u="none" strike="noStrike" cap="none">
                <a:solidFill>
                  <a:srgbClr val="188038"/>
                </a:solidFill>
                <a:highlight>
                  <a:srgbClr val="EFF0F1"/>
                </a:highlight>
                <a:latin typeface="Arial"/>
                <a:ea typeface="Arial"/>
                <a:cs typeface="Arial"/>
                <a:sym typeface="Arial"/>
              </a:rPr>
              <a:t>"Email Opened"</a:t>
            </a:r>
            <a:r>
              <a:rPr lang="en-US" sz="1500" b="0" i="0" u="none" strike="noStrike" cap="none">
                <a:solidFill>
                  <a:schemeClr val="dk1"/>
                </a:solidFill>
                <a:highlight>
                  <a:srgbClr val="FFFFFF"/>
                </a:highlight>
                <a:latin typeface="Arial"/>
                <a:ea typeface="Arial"/>
                <a:cs typeface="Arial"/>
                <a:sym typeface="Arial"/>
              </a:rPr>
              <a:t> is having highest number of values and overall missing values in this column is just 1.11%, hence we will impute the missing values with label </a:t>
            </a:r>
            <a:r>
              <a:rPr lang="en-US" sz="1500" b="0" i="0" u="none" strike="noStrike" cap="none">
                <a:solidFill>
                  <a:srgbClr val="188038"/>
                </a:solidFill>
                <a:highlight>
                  <a:srgbClr val="EFF0F1"/>
                </a:highlight>
                <a:latin typeface="Arial"/>
                <a:ea typeface="Arial"/>
                <a:cs typeface="Arial"/>
                <a:sym typeface="Arial"/>
              </a:rPr>
              <a:t>'Email Opened'</a:t>
            </a:r>
            <a:r>
              <a:rPr lang="en-US" sz="1500" b="0" i="0" u="none" strike="noStrike" cap="none">
                <a:solidFill>
                  <a:schemeClr val="dk1"/>
                </a:solidFill>
                <a:highlight>
                  <a:srgbClr val="FFFFFF"/>
                </a:highlight>
                <a:latin typeface="Arial"/>
                <a:ea typeface="Arial"/>
                <a:cs typeface="Arial"/>
                <a:sym typeface="Arial"/>
              </a:rPr>
              <a:t>.</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1" i="0" u="none" strike="noStrike" cap="none">
                <a:solidFill>
                  <a:schemeClr val="dk1"/>
                </a:solidFill>
                <a:highlight>
                  <a:srgbClr val="FFFFFF"/>
                </a:highlight>
                <a:latin typeface="Arial"/>
                <a:ea typeface="Arial"/>
                <a:cs typeface="Arial"/>
                <a:sym typeface="Arial"/>
              </a:rPr>
              <a:t>“Lead Source”</a:t>
            </a:r>
            <a:r>
              <a:rPr lang="en-US" sz="1500" b="1" i="0" u="none" strike="noStrike" cap="none">
                <a:solidFill>
                  <a:srgbClr val="0000FF"/>
                </a:solidFill>
                <a:highlight>
                  <a:srgbClr val="FFFFFF"/>
                </a:highlight>
                <a:latin typeface="Arial"/>
                <a:ea typeface="Arial"/>
                <a:cs typeface="Arial"/>
                <a:sym typeface="Arial"/>
              </a:rPr>
              <a:t>:</a:t>
            </a:r>
            <a:r>
              <a:rPr lang="en-US" sz="1500" b="0" i="0" u="none" strike="noStrike" cap="none">
                <a:solidFill>
                  <a:schemeClr val="dk1"/>
                </a:solidFill>
                <a:highlight>
                  <a:srgbClr val="FFFFFF"/>
                </a:highlight>
                <a:latin typeface="Arial"/>
                <a:ea typeface="Arial"/>
                <a:cs typeface="Arial"/>
                <a:sym typeface="Arial"/>
              </a:rPr>
              <a:t> </a:t>
            </a:r>
            <a:r>
              <a:rPr lang="en-US" sz="1500" b="0" i="0" u="none" strike="noStrike" cap="none">
                <a:solidFill>
                  <a:srgbClr val="188038"/>
                </a:solidFill>
                <a:highlight>
                  <a:srgbClr val="EFF0F1"/>
                </a:highlight>
                <a:latin typeface="Arial"/>
                <a:ea typeface="Arial"/>
                <a:cs typeface="Arial"/>
                <a:sym typeface="Arial"/>
              </a:rPr>
              <a:t>"Google"</a:t>
            </a:r>
            <a:r>
              <a:rPr lang="en-US" sz="1500" b="0" i="0" u="none" strike="noStrike" cap="none">
                <a:solidFill>
                  <a:schemeClr val="dk1"/>
                </a:solidFill>
                <a:highlight>
                  <a:srgbClr val="FFFFFF"/>
                </a:highlight>
                <a:latin typeface="Arial"/>
                <a:ea typeface="Arial"/>
                <a:cs typeface="Arial"/>
                <a:sym typeface="Arial"/>
              </a:rPr>
              <a:t> is having highest number of occurences and overall nulls in this column is just 0.39%, hence we will impute the missing values with label 'Google'</a:t>
            </a:r>
            <a:endParaRPr sz="1500" b="0"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700"/>
              </a:spcBef>
              <a:spcAft>
                <a:spcPts val="0"/>
              </a:spcAft>
              <a:buClr>
                <a:srgbClr val="000000"/>
              </a:buClr>
              <a:buSzPts val="1300"/>
              <a:buFont typeface="Arial"/>
              <a:buNone/>
            </a:pPr>
            <a:r>
              <a:rPr lang="en-US" sz="1500" b="1" i="0" u="none" strike="noStrike" cap="none">
                <a:solidFill>
                  <a:schemeClr val="dk1"/>
                </a:solidFill>
                <a:latin typeface="Arial"/>
                <a:ea typeface="Arial"/>
                <a:cs typeface="Arial"/>
                <a:sym typeface="Arial"/>
              </a:rPr>
              <a:t>Dropping the following categorical columns</a:t>
            </a:r>
            <a:endParaRPr sz="1500" b="1"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300"/>
              <a:buFont typeface="Arial"/>
              <a:buNone/>
            </a:pPr>
            <a:endParaRPr sz="1500" b="0" i="0" u="none" strike="noStrike" cap="none">
              <a:solidFill>
                <a:schemeClr val="dk1"/>
              </a:solidFill>
              <a:latin typeface="Arial"/>
              <a:ea typeface="Arial"/>
              <a:cs typeface="Arial"/>
              <a:sym typeface="Arial"/>
            </a:endParaRPr>
          </a:p>
          <a:p>
            <a:pPr marL="457200" marR="0" lvl="0" indent="-323850" algn="just" rtl="0">
              <a:lnSpc>
                <a:spcPct val="100000"/>
              </a:lnSpc>
              <a:spcBef>
                <a:spcPts val="0"/>
              </a:spcBef>
              <a:spcAft>
                <a:spcPts val="0"/>
              </a:spcAft>
              <a:buClr>
                <a:schemeClr val="dk1"/>
              </a:buClr>
              <a:buSzPts val="1500"/>
              <a:buFont typeface="Arial"/>
              <a:buChar char="●"/>
            </a:pPr>
            <a:r>
              <a:rPr lang="en-US" sz="1500" b="0" i="0" u="none" strike="noStrike" cap="none">
                <a:solidFill>
                  <a:schemeClr val="dk1"/>
                </a:solidFill>
                <a:latin typeface="Arial"/>
                <a:ea typeface="Arial"/>
                <a:cs typeface="Arial"/>
                <a:sym typeface="Arial"/>
              </a:rPr>
              <a:t> </a:t>
            </a:r>
            <a:r>
              <a:rPr lang="en-US" sz="1500" b="0" i="0" u="none" strike="noStrike" cap="none">
                <a:solidFill>
                  <a:schemeClr val="dk1"/>
                </a:solidFill>
                <a:highlight>
                  <a:srgbClr val="FFFFFF"/>
                </a:highlight>
                <a:latin typeface="Arial"/>
                <a:ea typeface="Arial"/>
                <a:cs typeface="Arial"/>
                <a:sym typeface="Arial"/>
              </a:rPr>
              <a:t>'City',</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'Tags',</a:t>
            </a:r>
            <a:endParaRPr sz="1500" b="0" i="0" u="none" strike="noStrike" cap="none">
              <a:solidFill>
                <a:schemeClr val="dk1"/>
              </a:solidFill>
              <a:highlight>
                <a:srgbClr val="FFFFFF"/>
              </a:highlight>
              <a:latin typeface="Arial"/>
              <a:ea typeface="Arial"/>
              <a:cs typeface="Arial"/>
              <a:sym typeface="Arial"/>
            </a:endParaRPr>
          </a:p>
          <a:p>
            <a:pPr marL="457200" marR="0" lvl="0" indent="-323850" algn="just" rtl="0">
              <a:lnSpc>
                <a:spcPct val="115000"/>
              </a:lnSpc>
              <a:spcBef>
                <a:spcPts val="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'Country',</a:t>
            </a:r>
            <a:endParaRPr sz="1500" b="0" i="0" u="none" strike="noStrike" cap="none">
              <a:solidFill>
                <a:schemeClr val="dk1"/>
              </a:solidFill>
              <a:highlight>
                <a:srgbClr val="FFFFFF"/>
              </a:highlight>
              <a:latin typeface="Arial"/>
              <a:ea typeface="Arial"/>
              <a:cs typeface="Arial"/>
              <a:sym typeface="Arial"/>
            </a:endParaRPr>
          </a:p>
          <a:p>
            <a:pPr marL="457200" marR="0" lvl="0" indent="-311150" algn="just" rtl="0">
              <a:lnSpc>
                <a:spcPct val="115000"/>
              </a:lnSpc>
              <a:spcBef>
                <a:spcPts val="0"/>
              </a:spcBef>
              <a:spcAft>
                <a:spcPts val="0"/>
              </a:spcAft>
              <a:buClr>
                <a:schemeClr val="dk1"/>
              </a:buClr>
              <a:buSzPts val="1300"/>
              <a:buFont typeface="Arial"/>
              <a:buChar char="●"/>
            </a:pPr>
            <a:r>
              <a:rPr lang="en-US" sz="1300" b="0" i="0" u="none" strike="noStrike" cap="none">
                <a:solidFill>
                  <a:schemeClr val="dk1"/>
                </a:solidFill>
                <a:highlight>
                  <a:srgbClr val="FFFFFF"/>
                </a:highlight>
                <a:latin typeface="Arial"/>
                <a:ea typeface="Arial"/>
                <a:cs typeface="Arial"/>
                <a:sym typeface="Arial"/>
              </a:rPr>
              <a:t>'What matters most to you in choosing a course'</a:t>
            </a:r>
            <a:endParaRPr sz="1300" b="0"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700"/>
              </a:spcBef>
              <a:spcAft>
                <a:spcPts val="0"/>
              </a:spcAft>
              <a:buClr>
                <a:srgbClr val="000000"/>
              </a:buClr>
              <a:buSzPts val="2800"/>
              <a:buFont typeface="Arial"/>
              <a:buNone/>
            </a:pPr>
            <a:endParaRPr sz="2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cxnSp>
        <p:nvCxnSpPr>
          <p:cNvPr id="336" name="Google Shape;336;g2eef84fddd1_0_61"/>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37" name="Google Shape;337;g2eef84fddd1_0_61"/>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38" name="Google Shape;338;g2eef84fddd1_0_61"/>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39" name="Google Shape;339;g2eef84fddd1_0_61"/>
          <p:cNvSpPr txBox="1"/>
          <p:nvPr/>
        </p:nvSpPr>
        <p:spPr>
          <a:xfrm>
            <a:off x="228600" y="761250"/>
            <a:ext cx="60744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40" name="Google Shape;340;g2eef84fddd1_0_61"/>
          <p:cNvSpPr txBox="1"/>
          <p:nvPr/>
        </p:nvSpPr>
        <p:spPr>
          <a:xfrm>
            <a:off x="228600" y="761250"/>
            <a:ext cx="9625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Highly Skewed columns - dropped and not added to model. </a:t>
            </a:r>
            <a:endParaRPr sz="2000" b="0" i="0" u="none" strike="noStrike" cap="none">
              <a:solidFill>
                <a:schemeClr val="dk1"/>
              </a:solidFill>
              <a:latin typeface="Quattrocento Sans"/>
              <a:ea typeface="Quattrocento Sans"/>
              <a:cs typeface="Quattrocento Sans"/>
              <a:sym typeface="Quattrocento Sans"/>
            </a:endParaRPr>
          </a:p>
        </p:txBody>
      </p:sp>
      <p:pic>
        <p:nvPicPr>
          <p:cNvPr id="341" name="Google Shape;341;g2eef84fddd1_0_61"/>
          <p:cNvPicPr preferRelativeResize="0"/>
          <p:nvPr/>
        </p:nvPicPr>
        <p:blipFill rotWithShape="1">
          <a:blip r:embed="rId3">
            <a:alphaModFix/>
          </a:blip>
          <a:srcRect/>
          <a:stretch/>
        </p:blipFill>
        <p:spPr>
          <a:xfrm>
            <a:off x="152400" y="1529250"/>
            <a:ext cx="3933900" cy="1723050"/>
          </a:xfrm>
          <a:prstGeom prst="rect">
            <a:avLst/>
          </a:prstGeom>
          <a:noFill/>
          <a:ln>
            <a:noFill/>
          </a:ln>
        </p:spPr>
      </p:pic>
      <p:pic>
        <p:nvPicPr>
          <p:cNvPr id="342" name="Google Shape;342;g2eef84fddd1_0_61"/>
          <p:cNvPicPr preferRelativeResize="0"/>
          <p:nvPr/>
        </p:nvPicPr>
        <p:blipFill rotWithShape="1">
          <a:blip r:embed="rId4">
            <a:alphaModFix/>
          </a:blip>
          <a:srcRect/>
          <a:stretch/>
        </p:blipFill>
        <p:spPr>
          <a:xfrm>
            <a:off x="4298578" y="1653900"/>
            <a:ext cx="4092388" cy="1627950"/>
          </a:xfrm>
          <a:prstGeom prst="rect">
            <a:avLst/>
          </a:prstGeom>
          <a:noFill/>
          <a:ln>
            <a:noFill/>
          </a:ln>
        </p:spPr>
      </p:pic>
      <p:pic>
        <p:nvPicPr>
          <p:cNvPr id="343" name="Google Shape;343;g2eef84fddd1_0_61"/>
          <p:cNvPicPr preferRelativeResize="0"/>
          <p:nvPr/>
        </p:nvPicPr>
        <p:blipFill rotWithShape="1">
          <a:blip r:embed="rId5">
            <a:alphaModFix/>
          </a:blip>
          <a:srcRect/>
          <a:stretch/>
        </p:blipFill>
        <p:spPr>
          <a:xfrm>
            <a:off x="94001" y="3296626"/>
            <a:ext cx="4086300" cy="1627947"/>
          </a:xfrm>
          <a:prstGeom prst="rect">
            <a:avLst/>
          </a:prstGeom>
          <a:noFill/>
          <a:ln>
            <a:noFill/>
          </a:ln>
        </p:spPr>
      </p:pic>
      <p:pic>
        <p:nvPicPr>
          <p:cNvPr id="344" name="Google Shape;344;g2eef84fddd1_0_61"/>
          <p:cNvPicPr preferRelativeResize="0"/>
          <p:nvPr/>
        </p:nvPicPr>
        <p:blipFill rotWithShape="1">
          <a:blip r:embed="rId6">
            <a:alphaModFix/>
          </a:blip>
          <a:srcRect/>
          <a:stretch/>
        </p:blipFill>
        <p:spPr>
          <a:xfrm>
            <a:off x="4180302" y="3398423"/>
            <a:ext cx="3632440" cy="1526150"/>
          </a:xfrm>
          <a:prstGeom prst="rect">
            <a:avLst/>
          </a:prstGeom>
          <a:noFill/>
          <a:ln>
            <a:noFill/>
          </a:ln>
        </p:spPr>
      </p:pic>
      <p:pic>
        <p:nvPicPr>
          <p:cNvPr id="345" name="Google Shape;345;g2eef84fddd1_0_61"/>
          <p:cNvPicPr preferRelativeResize="0"/>
          <p:nvPr/>
        </p:nvPicPr>
        <p:blipFill rotWithShape="1">
          <a:blip r:embed="rId7">
            <a:alphaModFix/>
          </a:blip>
          <a:srcRect/>
          <a:stretch/>
        </p:blipFill>
        <p:spPr>
          <a:xfrm>
            <a:off x="228600" y="4990398"/>
            <a:ext cx="8896350" cy="1828800"/>
          </a:xfrm>
          <a:prstGeom prst="rect">
            <a:avLst/>
          </a:prstGeom>
          <a:noFill/>
          <a:ln>
            <a:noFill/>
          </a:ln>
        </p:spPr>
      </p:pic>
      <p:pic>
        <p:nvPicPr>
          <p:cNvPr id="346" name="Google Shape;346;g2eef84fddd1_0_61"/>
          <p:cNvPicPr preferRelativeResize="0"/>
          <p:nvPr/>
        </p:nvPicPr>
        <p:blipFill rotWithShape="1">
          <a:blip r:embed="rId8">
            <a:alphaModFix/>
          </a:blip>
          <a:srcRect/>
          <a:stretch/>
        </p:blipFill>
        <p:spPr>
          <a:xfrm>
            <a:off x="7929600" y="3360323"/>
            <a:ext cx="3863471" cy="152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2" name="Google Shape;352;g2eef84fddd1_0_9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53" name="Google Shape;353;g2eef84fddd1_0_92"/>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54" name="Google Shape;354;g2eef84fddd1_0_9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55" name="Google Shape;355;g2eef84fddd1_0_92"/>
          <p:cNvSpPr txBox="1"/>
          <p:nvPr/>
        </p:nvSpPr>
        <p:spPr>
          <a:xfrm>
            <a:off x="228600" y="761250"/>
            <a:ext cx="113574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Cleaning - U</a:t>
            </a:r>
            <a:r>
              <a:rPr lang="en-US" sz="1800" b="1" i="0" u="none" strike="noStrike" cap="none">
                <a:solidFill>
                  <a:schemeClr val="dk1"/>
                </a:solidFill>
                <a:latin typeface="Arial"/>
                <a:ea typeface="Arial"/>
                <a:cs typeface="Arial"/>
                <a:sym typeface="Arial"/>
              </a:rPr>
              <a:t>nwanted columns or columns that does not contribute to the model.</a:t>
            </a: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56" name="Google Shape;356;g2eef84fddd1_0_92"/>
          <p:cNvSpPr txBox="1"/>
          <p:nvPr/>
        </p:nvSpPr>
        <p:spPr>
          <a:xfrm>
            <a:off x="189375" y="1359125"/>
            <a:ext cx="11898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Following columns has only 1 value and does not add any value to the model and these will be dropped</a:t>
            </a:r>
            <a:endParaRPr sz="2000" b="0" i="0" u="none" strike="noStrike" cap="none">
              <a:solidFill>
                <a:schemeClr val="dk1"/>
              </a:solidFill>
              <a:latin typeface="Arial"/>
              <a:ea typeface="Arial"/>
              <a:cs typeface="Arial"/>
              <a:sym typeface="Arial"/>
            </a:endParaRPr>
          </a:p>
        </p:txBody>
      </p:sp>
      <p:sp>
        <p:nvSpPr>
          <p:cNvPr id="357" name="Google Shape;357;g2eef84fddd1_0_92"/>
          <p:cNvSpPr txBox="1"/>
          <p:nvPr/>
        </p:nvSpPr>
        <p:spPr>
          <a:xfrm>
            <a:off x="300800" y="1990900"/>
            <a:ext cx="5302800" cy="2399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15000"/>
              </a:lnSpc>
              <a:spcBef>
                <a:spcPts val="110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'I agree to pay the amount through cheque',</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'Get updates on DM Content',</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'Update me on Supply Chain Content',</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'Receive More Updates About Our Courses',</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'Magazine'</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'Prospect ID',</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'Lead Number',</a:t>
            </a:r>
            <a:endParaRPr sz="1350" b="0" i="0" u="none" strike="noStrike" cap="none">
              <a:solidFill>
                <a:schemeClr val="dk1"/>
              </a:solidFill>
              <a:highlight>
                <a:srgbClr val="FFFFFF"/>
              </a:highlight>
              <a:latin typeface="Arial"/>
              <a:ea typeface="Arial"/>
              <a:cs typeface="Arial"/>
              <a:sym typeface="Arial"/>
            </a:endParaRPr>
          </a:p>
          <a:p>
            <a:pPr marL="457200" marR="0" lvl="0" indent="-314325" algn="l" rtl="0">
              <a:lnSpc>
                <a:spcPct val="115000"/>
              </a:lnSpc>
              <a:spcBef>
                <a:spcPts val="0"/>
              </a:spcBef>
              <a:spcAft>
                <a:spcPts val="0"/>
              </a:spcAft>
              <a:buClr>
                <a:schemeClr val="dk1"/>
              </a:buClr>
              <a:buSzPts val="1350"/>
              <a:buFont typeface="Arial"/>
              <a:buChar char="●"/>
            </a:pPr>
            <a:r>
              <a:rPr lang="en-US" sz="1350" b="0" i="0" u="none" strike="noStrike" cap="none">
                <a:solidFill>
                  <a:schemeClr val="dk1"/>
                </a:solidFill>
                <a:highlight>
                  <a:srgbClr val="FFFFFF"/>
                </a:highlight>
                <a:latin typeface="Arial"/>
                <a:ea typeface="Arial"/>
                <a:cs typeface="Arial"/>
                <a:sym typeface="Arial"/>
              </a:rPr>
              <a:t>'Last Notable Activity'</a:t>
            </a:r>
            <a:endParaRPr sz="13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050"/>
              <a:buFont typeface="Arial"/>
              <a:buNone/>
            </a:pPr>
            <a:endParaRPr sz="1050" b="0" i="0" u="none" strike="noStrike" cap="none">
              <a:solidFill>
                <a:schemeClr val="dk1"/>
              </a:solidFill>
              <a:highlight>
                <a:srgbClr val="FFFFFF"/>
              </a:highlight>
              <a:latin typeface="Arial"/>
              <a:ea typeface="Arial"/>
              <a:cs typeface="Arial"/>
              <a:sym typeface="Arial"/>
            </a:endParaRPr>
          </a:p>
        </p:txBody>
      </p:sp>
      <p:pic>
        <p:nvPicPr>
          <p:cNvPr id="358" name="Google Shape;358;g2eef84fddd1_0_92"/>
          <p:cNvPicPr preferRelativeResize="0"/>
          <p:nvPr/>
        </p:nvPicPr>
        <p:blipFill rotWithShape="1">
          <a:blip r:embed="rId3">
            <a:alphaModFix/>
          </a:blip>
          <a:srcRect/>
          <a:stretch/>
        </p:blipFill>
        <p:spPr>
          <a:xfrm>
            <a:off x="5672500" y="1764575"/>
            <a:ext cx="4358180" cy="3976600"/>
          </a:xfrm>
          <a:prstGeom prst="rect">
            <a:avLst/>
          </a:prstGeom>
          <a:noFill/>
          <a:ln>
            <a:noFill/>
          </a:ln>
        </p:spPr>
      </p:pic>
      <p:sp>
        <p:nvSpPr>
          <p:cNvPr id="359" name="Google Shape;359;g2eef84fddd1_0_92"/>
          <p:cNvSpPr txBox="1"/>
          <p:nvPr/>
        </p:nvSpPr>
        <p:spPr>
          <a:xfrm>
            <a:off x="353100" y="5741175"/>
            <a:ext cx="11485800" cy="165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250"/>
              <a:buFont typeface="Arial"/>
              <a:buNone/>
            </a:pPr>
            <a:r>
              <a:rPr lang="en-US" sz="1250" b="1" i="0" u="none" strike="noStrike" cap="none">
                <a:solidFill>
                  <a:schemeClr val="dk1"/>
                </a:solidFill>
                <a:highlight>
                  <a:srgbClr val="FFFFFF"/>
                </a:highlight>
                <a:latin typeface="Arial"/>
                <a:ea typeface="Arial"/>
                <a:cs typeface="Arial"/>
                <a:sym typeface="Arial"/>
              </a:rPr>
              <a:t>The predictor variables mentioned above are highly correlated with each other, with correlation coefficients of 0.98 and 0.85. Therefore, it is advisable to drop one variable from each pair, as they won't add significant value to the model. Consequently, we can drop '</a:t>
            </a:r>
            <a:r>
              <a:rPr lang="en-US" sz="1250" b="1" i="0" u="none" strike="noStrike" cap="none">
                <a:solidFill>
                  <a:schemeClr val="accent2"/>
                </a:solidFill>
                <a:highlight>
                  <a:srgbClr val="FFFFFF"/>
                </a:highlight>
                <a:latin typeface="Arial"/>
                <a:ea typeface="Arial"/>
                <a:cs typeface="Arial"/>
                <a:sym typeface="Arial"/>
              </a:rPr>
              <a:t>Lead Origin_Lead Import'</a:t>
            </a:r>
            <a:r>
              <a:rPr lang="en-US" sz="1250" b="1" i="0" u="none" strike="noStrike" cap="none">
                <a:solidFill>
                  <a:schemeClr val="dk1"/>
                </a:solidFill>
                <a:highlight>
                  <a:srgbClr val="FFFFFF"/>
                </a:highlight>
                <a:latin typeface="Arial"/>
                <a:ea typeface="Arial"/>
                <a:cs typeface="Arial"/>
                <a:sym typeface="Arial"/>
              </a:rPr>
              <a:t> and '</a:t>
            </a:r>
            <a:r>
              <a:rPr lang="en-US" sz="1250" b="1" i="0" u="none" strike="noStrike" cap="none">
                <a:solidFill>
                  <a:schemeClr val="accent2"/>
                </a:solidFill>
                <a:highlight>
                  <a:srgbClr val="FFFFFF"/>
                </a:highlight>
                <a:latin typeface="Arial"/>
                <a:ea typeface="Arial"/>
                <a:cs typeface="Arial"/>
                <a:sym typeface="Arial"/>
              </a:rPr>
              <a:t>Lead Origin_Lead Add Form</a:t>
            </a:r>
            <a:r>
              <a:rPr lang="en-US" sz="1250" b="1" i="0" u="none" strike="noStrike" cap="none">
                <a:solidFill>
                  <a:schemeClr val="dk1"/>
                </a:solidFill>
                <a:highlight>
                  <a:srgbClr val="FFFFFF"/>
                </a:highlight>
                <a:latin typeface="Arial"/>
                <a:ea typeface="Arial"/>
                <a:cs typeface="Arial"/>
                <a:sym typeface="Arial"/>
              </a:rPr>
              <a:t>'.</a:t>
            </a:r>
            <a:endParaRPr sz="1250" b="1"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1200"/>
              </a:spcBef>
              <a:spcAft>
                <a:spcPts val="0"/>
              </a:spcAft>
              <a:buClr>
                <a:schemeClr val="dk1"/>
              </a:buClr>
              <a:buSzPts val="1100"/>
              <a:buFont typeface="Arial"/>
              <a:buNone/>
            </a:pPr>
            <a:endParaRPr sz="1250" b="1"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cxnSp>
        <p:nvCxnSpPr>
          <p:cNvPr id="365" name="Google Shape;365;g2eef84fddd1_0_10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66" name="Google Shape;366;g2eef84fddd1_0_100"/>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67" name="Google Shape;367;g2eef84fddd1_0_10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68" name="Google Shape;368;g2eef84fddd1_0_100"/>
          <p:cNvSpPr txBox="1"/>
          <p:nvPr/>
        </p:nvSpPr>
        <p:spPr>
          <a:xfrm>
            <a:off x="228600" y="761250"/>
            <a:ext cx="60744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Data Cleaning - </a:t>
            </a:r>
            <a:r>
              <a:rPr lang="en-US" sz="1800" b="1" i="0" u="none" strike="noStrike" cap="none">
                <a:solidFill>
                  <a:schemeClr val="dk1"/>
                </a:solidFill>
                <a:latin typeface="Arial"/>
                <a:ea typeface="Arial"/>
                <a:cs typeface="Arial"/>
                <a:sym typeface="Arial"/>
              </a:rPr>
              <a:t>Analyse Outliers </a:t>
            </a: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69" name="Google Shape;369;g2eef84fddd1_0_100"/>
          <p:cNvSpPr txBox="1"/>
          <p:nvPr/>
        </p:nvSpPr>
        <p:spPr>
          <a:xfrm>
            <a:off x="256225" y="1398125"/>
            <a:ext cx="120651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Outliers present in columns: Total Visit, Page View per visit, total time spent on website - This is handled using The function </a:t>
            </a:r>
            <a:r>
              <a:rPr lang="en-US" sz="2000" b="0" i="0" u="none" strike="noStrike" cap="none">
                <a:solidFill>
                  <a:srgbClr val="188038"/>
                </a:solidFill>
                <a:latin typeface="Arial"/>
                <a:ea typeface="Arial"/>
                <a:cs typeface="Arial"/>
                <a:sym typeface="Arial"/>
              </a:rPr>
              <a:t>Outlier_treatment</a:t>
            </a:r>
            <a:r>
              <a:rPr lang="en-US" sz="2000" b="0" i="0" u="none" strike="noStrike" cap="none">
                <a:solidFill>
                  <a:schemeClr val="dk1"/>
                </a:solidFill>
                <a:latin typeface="Arial"/>
                <a:ea typeface="Arial"/>
                <a:cs typeface="Arial"/>
                <a:sym typeface="Arial"/>
              </a:rPr>
              <a:t> is designed to treat outliers in specified columns of a DataFrame by capping and flooring values based on the Interquartile Range (IQR) method.</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Quattrocento Sans"/>
              <a:ea typeface="Quattrocento Sans"/>
              <a:cs typeface="Quattrocento Sans"/>
              <a:sym typeface="Quattrocento Sans"/>
            </a:endParaRPr>
          </a:p>
        </p:txBody>
      </p:sp>
      <p:pic>
        <p:nvPicPr>
          <p:cNvPr id="370" name="Google Shape;370;g2eef84fddd1_0_100"/>
          <p:cNvPicPr preferRelativeResize="0"/>
          <p:nvPr/>
        </p:nvPicPr>
        <p:blipFill rotWithShape="1">
          <a:blip r:embed="rId3">
            <a:alphaModFix/>
          </a:blip>
          <a:srcRect/>
          <a:stretch/>
        </p:blipFill>
        <p:spPr>
          <a:xfrm>
            <a:off x="256225" y="2489675"/>
            <a:ext cx="9134475" cy="2276475"/>
          </a:xfrm>
          <a:prstGeom prst="rect">
            <a:avLst/>
          </a:prstGeom>
          <a:noFill/>
          <a:ln>
            <a:noFill/>
          </a:ln>
        </p:spPr>
      </p:pic>
      <p:pic>
        <p:nvPicPr>
          <p:cNvPr id="371" name="Google Shape;371;g2eef84fddd1_0_100"/>
          <p:cNvPicPr preferRelativeResize="0"/>
          <p:nvPr/>
        </p:nvPicPr>
        <p:blipFill rotWithShape="1">
          <a:blip r:embed="rId4">
            <a:alphaModFix/>
          </a:blip>
          <a:srcRect/>
          <a:stretch/>
        </p:blipFill>
        <p:spPr>
          <a:xfrm>
            <a:off x="3246125" y="4766150"/>
            <a:ext cx="4000500" cy="198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7" name="Google Shape;377;g2eef84fddd1_0_108"/>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78" name="Google Shape;378;g2eef84fddd1_0_108"/>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79" name="Google Shape;379;g2eef84fddd1_0_108"/>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80" name="Google Shape;380;g2eef84fddd1_0_108"/>
          <p:cNvSpPr txBox="1"/>
          <p:nvPr/>
        </p:nvSpPr>
        <p:spPr>
          <a:xfrm>
            <a:off x="228600" y="761250"/>
            <a:ext cx="60744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1800" b="1" i="0" u="none" strike="noStrike" cap="none">
                <a:solidFill>
                  <a:schemeClr val="dk1"/>
                </a:solidFill>
                <a:latin typeface="Arial"/>
                <a:ea typeface="Arial"/>
                <a:cs typeface="Arial"/>
                <a:sym typeface="Arial"/>
              </a:rPr>
              <a:t>Data Cleaning - Univariate </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pic>
        <p:nvPicPr>
          <p:cNvPr id="381" name="Google Shape;381;g2eef84fddd1_0_108"/>
          <p:cNvPicPr preferRelativeResize="0"/>
          <p:nvPr/>
        </p:nvPicPr>
        <p:blipFill rotWithShape="1">
          <a:blip r:embed="rId3">
            <a:alphaModFix/>
          </a:blip>
          <a:srcRect/>
          <a:stretch/>
        </p:blipFill>
        <p:spPr>
          <a:xfrm>
            <a:off x="152401" y="1372351"/>
            <a:ext cx="5737480" cy="3081974"/>
          </a:xfrm>
          <a:prstGeom prst="rect">
            <a:avLst/>
          </a:prstGeom>
          <a:noFill/>
          <a:ln>
            <a:noFill/>
          </a:ln>
        </p:spPr>
      </p:pic>
      <p:pic>
        <p:nvPicPr>
          <p:cNvPr id="382" name="Google Shape;382;g2eef84fddd1_0_108"/>
          <p:cNvPicPr preferRelativeResize="0"/>
          <p:nvPr/>
        </p:nvPicPr>
        <p:blipFill rotWithShape="1">
          <a:blip r:embed="rId4">
            <a:alphaModFix/>
          </a:blip>
          <a:srcRect/>
          <a:stretch/>
        </p:blipFill>
        <p:spPr>
          <a:xfrm>
            <a:off x="6302120" y="1489120"/>
            <a:ext cx="5432680" cy="2320993"/>
          </a:xfrm>
          <a:prstGeom prst="rect">
            <a:avLst/>
          </a:prstGeom>
          <a:noFill/>
          <a:ln>
            <a:noFill/>
          </a:ln>
        </p:spPr>
      </p:pic>
      <p:sp>
        <p:nvSpPr>
          <p:cNvPr id="383" name="Google Shape;383;g2eef84fddd1_0_108"/>
          <p:cNvSpPr txBox="1"/>
          <p:nvPr/>
        </p:nvSpPr>
        <p:spPr>
          <a:xfrm>
            <a:off x="0" y="4707975"/>
            <a:ext cx="11734800" cy="1177800"/>
          </a:xfrm>
          <a:prstGeom prst="rect">
            <a:avLst/>
          </a:prstGeom>
          <a:noFill/>
          <a:ln>
            <a:noFill/>
          </a:ln>
        </p:spPr>
        <p:txBody>
          <a:bodyPr spcFirstLastPara="1" wrap="square" lIns="91425" tIns="91425" rIns="91425" bIns="91425" anchor="t" anchorCtr="0">
            <a:spAutoFit/>
          </a:bodyPr>
          <a:lstStyle/>
          <a:p>
            <a:pPr marL="457200" marR="0" lvl="0" indent="-320675" algn="l" rtl="0">
              <a:lnSpc>
                <a:spcPct val="115000"/>
              </a:lnSpc>
              <a:spcBef>
                <a:spcPts val="1100"/>
              </a:spcBef>
              <a:spcAft>
                <a:spcPts val="0"/>
              </a:spcAft>
              <a:buClr>
                <a:schemeClr val="dk1"/>
              </a:buClr>
              <a:buSzPts val="1450"/>
              <a:buFont typeface="Arial"/>
              <a:buChar char="●"/>
            </a:pPr>
            <a:r>
              <a:rPr lang="en-US" sz="1450" b="1" i="0" u="none" strike="noStrike" cap="none">
                <a:solidFill>
                  <a:schemeClr val="dk1"/>
                </a:solidFill>
                <a:highlight>
                  <a:srgbClr val="FFFFFF"/>
                </a:highlight>
                <a:latin typeface="Arial"/>
                <a:ea typeface="Arial"/>
                <a:cs typeface="Arial"/>
                <a:sym typeface="Arial"/>
              </a:rPr>
              <a:t>Lead Origin:</a:t>
            </a:r>
            <a:r>
              <a:rPr lang="en-US" sz="1450" b="0" i="0" u="none" strike="noStrike" cap="none">
                <a:solidFill>
                  <a:schemeClr val="dk1"/>
                </a:solidFill>
                <a:highlight>
                  <a:srgbClr val="FFFFFF"/>
                </a:highlight>
                <a:latin typeface="Arial"/>
                <a:ea typeface="Arial"/>
                <a:cs typeface="Arial"/>
                <a:sym typeface="Arial"/>
              </a:rPr>
              <a:t> Around 52% of all leads originated from </a:t>
            </a:r>
            <a:r>
              <a:rPr lang="en-US" sz="1450" b="0" i="1" u="none" strike="noStrike" cap="none">
                <a:solidFill>
                  <a:schemeClr val="dk1"/>
                </a:solidFill>
                <a:highlight>
                  <a:srgbClr val="FFFFFF"/>
                </a:highlight>
                <a:latin typeface="Arial"/>
                <a:ea typeface="Arial"/>
                <a:cs typeface="Arial"/>
                <a:sym typeface="Arial"/>
              </a:rPr>
              <a:t>"Landing Page Submission"</a:t>
            </a:r>
            <a:r>
              <a:rPr lang="en-US" sz="1450" b="0" i="0" u="none" strike="noStrike" cap="none">
                <a:solidFill>
                  <a:schemeClr val="dk1"/>
                </a:solidFill>
                <a:highlight>
                  <a:srgbClr val="FFFFFF"/>
                </a:highlight>
                <a:latin typeface="Arial"/>
                <a:ea typeface="Arial"/>
                <a:cs typeface="Arial"/>
                <a:sym typeface="Arial"/>
              </a:rPr>
              <a:t> with a </a:t>
            </a:r>
            <a:r>
              <a:rPr lang="en-US" sz="1450" b="1" i="0" u="none" strike="noStrike" cap="none">
                <a:solidFill>
                  <a:schemeClr val="dk1"/>
                </a:solidFill>
                <a:highlight>
                  <a:srgbClr val="FFFFFF"/>
                </a:highlight>
                <a:latin typeface="Arial"/>
                <a:ea typeface="Arial"/>
                <a:cs typeface="Arial"/>
                <a:sym typeface="Arial"/>
              </a:rPr>
              <a:t>lead conversion rate (LCR) of 36%</a:t>
            </a:r>
            <a:r>
              <a:rPr lang="en-US" sz="1450" b="0" i="0" u="none" strike="noStrike" cap="none">
                <a:solidFill>
                  <a:schemeClr val="dk1"/>
                </a:solidFill>
                <a:highlight>
                  <a:srgbClr val="FFFFFF"/>
                </a:highlight>
                <a:latin typeface="Arial"/>
                <a:ea typeface="Arial"/>
                <a:cs typeface="Arial"/>
                <a:sym typeface="Arial"/>
              </a:rPr>
              <a:t>.The </a:t>
            </a:r>
            <a:r>
              <a:rPr lang="en-US" sz="1450" b="0" i="1" u="none" strike="noStrike" cap="none">
                <a:solidFill>
                  <a:schemeClr val="dk1"/>
                </a:solidFill>
                <a:highlight>
                  <a:srgbClr val="FFFFFF"/>
                </a:highlight>
                <a:latin typeface="Arial"/>
                <a:ea typeface="Arial"/>
                <a:cs typeface="Arial"/>
                <a:sym typeface="Arial"/>
              </a:rPr>
              <a:t>"API"</a:t>
            </a:r>
            <a:r>
              <a:rPr lang="en-US" sz="1450" b="0" i="0" u="none" strike="noStrike" cap="none">
                <a:solidFill>
                  <a:schemeClr val="dk1"/>
                </a:solidFill>
                <a:highlight>
                  <a:srgbClr val="FFFFFF"/>
                </a:highlight>
                <a:latin typeface="Arial"/>
                <a:ea typeface="Arial"/>
                <a:cs typeface="Arial"/>
                <a:sym typeface="Arial"/>
              </a:rPr>
              <a:t> identified approximately 39% of customers with a </a:t>
            </a:r>
            <a:r>
              <a:rPr lang="en-US" sz="1450" b="1" i="0" u="none" strike="noStrike" cap="none">
                <a:solidFill>
                  <a:schemeClr val="dk1"/>
                </a:solidFill>
                <a:highlight>
                  <a:srgbClr val="FFFFFF"/>
                </a:highlight>
                <a:latin typeface="Arial"/>
                <a:ea typeface="Arial"/>
                <a:cs typeface="Arial"/>
                <a:sym typeface="Arial"/>
              </a:rPr>
              <a:t>lead conversion rate (LCR) of 31%</a:t>
            </a:r>
            <a:r>
              <a:rPr lang="en-US" sz="1450" b="0" i="0" u="none" strike="noStrike" cap="none">
                <a:solidFill>
                  <a:schemeClr val="dk1"/>
                </a:solidFill>
                <a:highlight>
                  <a:srgbClr val="FFFFFF"/>
                </a:highlight>
                <a:latin typeface="Arial"/>
                <a:ea typeface="Arial"/>
                <a:cs typeface="Arial"/>
                <a:sym typeface="Arial"/>
              </a:rPr>
              <a:t>.</a:t>
            </a:r>
            <a:endParaRPr sz="1450" b="0" i="0" u="none" strike="noStrike" cap="none">
              <a:solidFill>
                <a:schemeClr val="dk1"/>
              </a:solidFill>
              <a:highlight>
                <a:srgbClr val="FFFFFF"/>
              </a:highlight>
              <a:latin typeface="Arial"/>
              <a:ea typeface="Arial"/>
              <a:cs typeface="Arial"/>
              <a:sym typeface="Arial"/>
            </a:endParaRPr>
          </a:p>
          <a:p>
            <a:pPr marL="457200" marR="0" lvl="0" indent="-320675" algn="l" rtl="0">
              <a:lnSpc>
                <a:spcPct val="115000"/>
              </a:lnSpc>
              <a:spcBef>
                <a:spcPts val="0"/>
              </a:spcBef>
              <a:spcAft>
                <a:spcPts val="0"/>
              </a:spcAft>
              <a:buClr>
                <a:schemeClr val="dk1"/>
              </a:buClr>
              <a:buSzPts val="1450"/>
              <a:buFont typeface="Arial"/>
              <a:buChar char="●"/>
            </a:pPr>
            <a:r>
              <a:rPr lang="en-US" sz="1450" b="1" i="0" u="none" strike="noStrike" cap="none">
                <a:solidFill>
                  <a:schemeClr val="dk1"/>
                </a:solidFill>
                <a:highlight>
                  <a:srgbClr val="FFFFFF"/>
                </a:highlight>
                <a:latin typeface="Arial"/>
                <a:ea typeface="Arial"/>
                <a:cs typeface="Arial"/>
                <a:sym typeface="Arial"/>
              </a:rPr>
              <a:t>Current_occupation</a:t>
            </a:r>
            <a:r>
              <a:rPr lang="en-US" sz="1450" b="1" i="0" u="none" strike="noStrike" cap="none">
                <a:solidFill>
                  <a:srgbClr val="0000FF"/>
                </a:solidFill>
                <a:highlight>
                  <a:srgbClr val="FFFFFF"/>
                </a:highlight>
                <a:latin typeface="Arial"/>
                <a:ea typeface="Arial"/>
                <a:cs typeface="Arial"/>
                <a:sym typeface="Arial"/>
              </a:rPr>
              <a:t>:</a:t>
            </a:r>
            <a:r>
              <a:rPr lang="en-US" sz="1450" b="0" i="0" u="none" strike="noStrike" cap="none">
                <a:solidFill>
                  <a:schemeClr val="dk1"/>
                </a:solidFill>
                <a:highlight>
                  <a:srgbClr val="FFFFFF"/>
                </a:highlight>
                <a:latin typeface="Arial"/>
                <a:ea typeface="Arial"/>
                <a:cs typeface="Arial"/>
                <a:sym typeface="Arial"/>
              </a:rPr>
              <a:t> Around 90% of the customers are </a:t>
            </a:r>
            <a:r>
              <a:rPr lang="en-US" sz="1450" b="0" i="1" u="none" strike="noStrike" cap="none">
                <a:solidFill>
                  <a:schemeClr val="dk1"/>
                </a:solidFill>
                <a:highlight>
                  <a:srgbClr val="FFFFFF"/>
                </a:highlight>
                <a:latin typeface="Arial"/>
                <a:ea typeface="Arial"/>
                <a:cs typeface="Arial"/>
                <a:sym typeface="Arial"/>
              </a:rPr>
              <a:t>Unemployed</a:t>
            </a:r>
            <a:r>
              <a:rPr lang="en-US" sz="1450" b="0" i="0" u="none" strike="noStrike" cap="none">
                <a:solidFill>
                  <a:schemeClr val="dk1"/>
                </a:solidFill>
                <a:highlight>
                  <a:srgbClr val="FFFFFF"/>
                </a:highlight>
                <a:latin typeface="Arial"/>
                <a:ea typeface="Arial"/>
                <a:cs typeface="Arial"/>
                <a:sym typeface="Arial"/>
              </a:rPr>
              <a:t> with </a:t>
            </a:r>
            <a:r>
              <a:rPr lang="en-US" sz="1450" b="1" i="0" u="none" strike="noStrike" cap="none">
                <a:solidFill>
                  <a:schemeClr val="dk1"/>
                </a:solidFill>
                <a:highlight>
                  <a:srgbClr val="FFFFFF"/>
                </a:highlight>
                <a:latin typeface="Arial"/>
                <a:ea typeface="Arial"/>
                <a:cs typeface="Arial"/>
                <a:sym typeface="Arial"/>
              </a:rPr>
              <a:t>lead conversion rate (LCR) of 34%</a:t>
            </a:r>
            <a:r>
              <a:rPr lang="en-US" sz="1450" b="0" i="0" u="none" strike="noStrike" cap="none">
                <a:solidFill>
                  <a:schemeClr val="dk1"/>
                </a:solidFill>
                <a:highlight>
                  <a:srgbClr val="FFFFFF"/>
                </a:highlight>
                <a:latin typeface="Arial"/>
                <a:ea typeface="Arial"/>
                <a:cs typeface="Arial"/>
                <a:sym typeface="Arial"/>
              </a:rPr>
              <a:t>. While </a:t>
            </a:r>
            <a:r>
              <a:rPr lang="en-US" sz="1450" b="0" i="1" u="none" strike="noStrike" cap="none">
                <a:solidFill>
                  <a:schemeClr val="dk1"/>
                </a:solidFill>
                <a:highlight>
                  <a:srgbClr val="FFFFFF"/>
                </a:highlight>
                <a:latin typeface="Arial"/>
                <a:ea typeface="Arial"/>
                <a:cs typeface="Arial"/>
                <a:sym typeface="Arial"/>
              </a:rPr>
              <a:t>Working Professional</a:t>
            </a:r>
            <a:r>
              <a:rPr lang="en-US" sz="1450" b="0" i="0" u="none" strike="noStrike" cap="none">
                <a:solidFill>
                  <a:schemeClr val="dk1"/>
                </a:solidFill>
                <a:highlight>
                  <a:srgbClr val="FFFFFF"/>
                </a:highlight>
                <a:latin typeface="Arial"/>
                <a:ea typeface="Arial"/>
                <a:cs typeface="Arial"/>
                <a:sym typeface="Arial"/>
              </a:rPr>
              <a:t> contribute only 7.6% of total customers with almost </a:t>
            </a:r>
            <a:r>
              <a:rPr lang="en-US" sz="1450" b="1" i="0" u="none" strike="noStrike" cap="none">
                <a:solidFill>
                  <a:schemeClr val="dk1"/>
                </a:solidFill>
                <a:highlight>
                  <a:srgbClr val="FFFFFF"/>
                </a:highlight>
                <a:latin typeface="Arial"/>
                <a:ea typeface="Arial"/>
                <a:cs typeface="Arial"/>
                <a:sym typeface="Arial"/>
              </a:rPr>
              <a:t>92% lead conversion rate (LCR)</a:t>
            </a:r>
            <a:r>
              <a:rPr lang="en-US" sz="1450" b="0" i="0" u="none" strike="noStrike" cap="none">
                <a:solidFill>
                  <a:schemeClr val="dk1"/>
                </a:solidFill>
                <a:highlight>
                  <a:srgbClr val="FFFFFF"/>
                </a:highlight>
                <a:latin typeface="Arial"/>
                <a:ea typeface="Arial"/>
                <a:cs typeface="Arial"/>
                <a:sym typeface="Arial"/>
              </a:rPr>
              <a:t>.</a:t>
            </a:r>
            <a:endParaRPr sz="1450" b="0" i="0" u="none" strike="noStrike" cap="none">
              <a:solidFill>
                <a:schemeClr val="dk1"/>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cxnSp>
        <p:nvCxnSpPr>
          <p:cNvPr id="389" name="Google Shape;389;g2eef84fddd1_0_159"/>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390" name="Google Shape;390;g2eef84fddd1_0_159"/>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1</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391" name="Google Shape;391;g2eef84fddd1_0_159"/>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392" name="Google Shape;392;g2eef84fddd1_0_159"/>
          <p:cNvSpPr txBox="1"/>
          <p:nvPr/>
        </p:nvSpPr>
        <p:spPr>
          <a:xfrm>
            <a:off x="228600" y="761250"/>
            <a:ext cx="60744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 Cleaning - Univariate Analysis</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393" name="Google Shape;393;g2eef84fddd1_0_159"/>
          <p:cNvSpPr txBox="1"/>
          <p:nvPr/>
        </p:nvSpPr>
        <p:spPr>
          <a:xfrm>
            <a:off x="228600" y="4812625"/>
            <a:ext cx="11734800" cy="1455900"/>
          </a:xfrm>
          <a:prstGeom prst="rect">
            <a:avLst/>
          </a:prstGeom>
          <a:noFill/>
          <a:ln>
            <a:noFill/>
          </a:ln>
        </p:spPr>
        <p:txBody>
          <a:bodyPr spcFirstLastPara="1" wrap="square" lIns="91425" tIns="91425" rIns="91425" bIns="91425" anchor="t" anchorCtr="0">
            <a:spAutoFit/>
          </a:bodyPr>
          <a:lstStyle/>
          <a:p>
            <a:pPr marL="457200" marR="0" lvl="0" indent="-333375" algn="l" rtl="0">
              <a:lnSpc>
                <a:spcPct val="115000"/>
              </a:lnSpc>
              <a:spcBef>
                <a:spcPts val="1100"/>
              </a:spcBef>
              <a:spcAft>
                <a:spcPts val="0"/>
              </a:spcAft>
              <a:buClr>
                <a:schemeClr val="dk1"/>
              </a:buClr>
              <a:buSzPts val="1650"/>
              <a:buFont typeface="Arial"/>
              <a:buChar char="●"/>
            </a:pPr>
            <a:r>
              <a:rPr lang="en-US" sz="1650" b="1" i="0" u="none" strike="noStrike" cap="none">
                <a:solidFill>
                  <a:schemeClr val="dk1"/>
                </a:solidFill>
                <a:highlight>
                  <a:srgbClr val="FFFFFF"/>
                </a:highlight>
                <a:latin typeface="Arial"/>
                <a:ea typeface="Arial"/>
                <a:cs typeface="Arial"/>
                <a:sym typeface="Arial"/>
              </a:rPr>
              <a:t>Lead Source:</a:t>
            </a:r>
            <a:r>
              <a:rPr lang="en-US" sz="1650" b="0" i="0" u="none" strike="noStrike" cap="none">
                <a:solidFill>
                  <a:schemeClr val="dk1"/>
                </a:solidFill>
                <a:highlight>
                  <a:srgbClr val="FFFFFF"/>
                </a:highlight>
                <a:latin typeface="Arial"/>
                <a:ea typeface="Arial"/>
                <a:cs typeface="Arial"/>
                <a:sym typeface="Arial"/>
              </a:rPr>
              <a:t> </a:t>
            </a:r>
            <a:r>
              <a:rPr lang="en-US" sz="1650" b="0" i="1" u="none" strike="noStrike" cap="none">
                <a:solidFill>
                  <a:schemeClr val="dk1"/>
                </a:solidFill>
                <a:highlight>
                  <a:srgbClr val="FFFFFF"/>
                </a:highlight>
                <a:latin typeface="Arial"/>
                <a:ea typeface="Arial"/>
                <a:cs typeface="Arial"/>
                <a:sym typeface="Arial"/>
              </a:rPr>
              <a:t>Google</a:t>
            </a:r>
            <a:r>
              <a:rPr lang="en-US" sz="1650" b="0" i="0" u="none" strike="noStrike" cap="none">
                <a:solidFill>
                  <a:schemeClr val="dk1"/>
                </a:solidFill>
                <a:highlight>
                  <a:srgbClr val="FFFFFF"/>
                </a:highlight>
                <a:latin typeface="Arial"/>
                <a:ea typeface="Arial"/>
                <a:cs typeface="Arial"/>
                <a:sym typeface="Arial"/>
              </a:rPr>
              <a:t> has </a:t>
            </a:r>
            <a:r>
              <a:rPr lang="en-US" sz="1650" b="1" i="0" u="none" strike="noStrike" cap="none">
                <a:solidFill>
                  <a:schemeClr val="dk1"/>
                </a:solidFill>
                <a:highlight>
                  <a:srgbClr val="FFFFFF"/>
                </a:highlight>
                <a:latin typeface="Arial"/>
                <a:ea typeface="Arial"/>
                <a:cs typeface="Arial"/>
                <a:sym typeface="Arial"/>
              </a:rPr>
              <a:t>LCR of 40%</a:t>
            </a:r>
            <a:r>
              <a:rPr lang="en-US" sz="1650" b="0" i="0" u="none" strike="noStrike" cap="none">
                <a:solidFill>
                  <a:schemeClr val="dk1"/>
                </a:solidFill>
                <a:highlight>
                  <a:srgbClr val="FFFFFF"/>
                </a:highlight>
                <a:latin typeface="Arial"/>
                <a:ea typeface="Arial"/>
                <a:cs typeface="Arial"/>
                <a:sym typeface="Arial"/>
              </a:rPr>
              <a:t> out of 31% customers , </a:t>
            </a:r>
            <a:r>
              <a:rPr lang="en-US" sz="1650" b="0" i="1" u="none" strike="noStrike" cap="none">
                <a:solidFill>
                  <a:schemeClr val="dk1"/>
                </a:solidFill>
                <a:highlight>
                  <a:srgbClr val="FFFFFF"/>
                </a:highlight>
                <a:latin typeface="Arial"/>
                <a:ea typeface="Arial"/>
                <a:cs typeface="Arial"/>
                <a:sym typeface="Arial"/>
              </a:rPr>
              <a:t>Direct Traffic</a:t>
            </a:r>
            <a:r>
              <a:rPr lang="en-US" sz="1650" b="0" i="0" u="none" strike="noStrike" cap="none">
                <a:solidFill>
                  <a:schemeClr val="dk1"/>
                </a:solidFill>
                <a:highlight>
                  <a:srgbClr val="FFFFFF"/>
                </a:highlight>
                <a:latin typeface="Arial"/>
                <a:ea typeface="Arial"/>
                <a:cs typeface="Arial"/>
                <a:sym typeface="Arial"/>
              </a:rPr>
              <a:t> contributes </a:t>
            </a:r>
            <a:r>
              <a:rPr lang="en-US" sz="1650" b="1" i="0" u="none" strike="noStrike" cap="none">
                <a:solidFill>
                  <a:schemeClr val="dk1"/>
                </a:solidFill>
                <a:highlight>
                  <a:srgbClr val="FFFFFF"/>
                </a:highlight>
                <a:latin typeface="Arial"/>
                <a:ea typeface="Arial"/>
                <a:cs typeface="Arial"/>
                <a:sym typeface="Arial"/>
              </a:rPr>
              <a:t>32% LCR</a:t>
            </a:r>
            <a:r>
              <a:rPr lang="en-US" sz="1650" b="0" i="0" u="none" strike="noStrike" cap="none">
                <a:solidFill>
                  <a:schemeClr val="dk1"/>
                </a:solidFill>
                <a:highlight>
                  <a:srgbClr val="FFFFFF"/>
                </a:highlight>
                <a:latin typeface="Arial"/>
                <a:ea typeface="Arial"/>
                <a:cs typeface="Arial"/>
                <a:sym typeface="Arial"/>
              </a:rPr>
              <a:t> with 27% customers which is lower than Google,</a:t>
            </a:r>
            <a:r>
              <a:rPr lang="en-US" sz="1650" b="0" i="1" u="none" strike="noStrike" cap="none">
                <a:solidFill>
                  <a:schemeClr val="dk1"/>
                </a:solidFill>
                <a:highlight>
                  <a:srgbClr val="FFFFFF"/>
                </a:highlight>
                <a:latin typeface="Arial"/>
                <a:ea typeface="Arial"/>
                <a:cs typeface="Arial"/>
                <a:sym typeface="Arial"/>
              </a:rPr>
              <a:t>Organic Search</a:t>
            </a:r>
            <a:r>
              <a:rPr lang="en-US" sz="1650" b="0" i="0" u="none" strike="noStrike" cap="none">
                <a:solidFill>
                  <a:schemeClr val="dk1"/>
                </a:solidFill>
                <a:highlight>
                  <a:srgbClr val="FFFFFF"/>
                </a:highlight>
                <a:latin typeface="Arial"/>
                <a:ea typeface="Arial"/>
                <a:cs typeface="Arial"/>
                <a:sym typeface="Arial"/>
              </a:rPr>
              <a:t> also gives </a:t>
            </a:r>
            <a:r>
              <a:rPr lang="en-US" sz="1650" b="1" i="0" u="none" strike="noStrike" cap="none">
                <a:solidFill>
                  <a:schemeClr val="dk1"/>
                </a:solidFill>
                <a:highlight>
                  <a:srgbClr val="FFFFFF"/>
                </a:highlight>
                <a:latin typeface="Arial"/>
                <a:ea typeface="Arial"/>
                <a:cs typeface="Arial"/>
                <a:sym typeface="Arial"/>
              </a:rPr>
              <a:t>37.8% of LCR</a:t>
            </a:r>
            <a:r>
              <a:rPr lang="en-US" sz="1650" b="0" i="0" u="none" strike="noStrike" cap="none">
                <a:solidFill>
                  <a:schemeClr val="dk1"/>
                </a:solidFill>
                <a:highlight>
                  <a:srgbClr val="FFFFFF"/>
                </a:highlight>
                <a:latin typeface="Arial"/>
                <a:ea typeface="Arial"/>
                <a:cs typeface="Arial"/>
                <a:sym typeface="Arial"/>
              </a:rPr>
              <a:t> but the contribution is by only 12.5% of customers ,</a:t>
            </a:r>
            <a:r>
              <a:rPr lang="en-US" sz="1650" b="0" i="1" u="none" strike="noStrike" cap="none">
                <a:solidFill>
                  <a:schemeClr val="dk1"/>
                </a:solidFill>
                <a:highlight>
                  <a:srgbClr val="FFFFFF"/>
                </a:highlight>
                <a:latin typeface="Arial"/>
                <a:ea typeface="Arial"/>
                <a:cs typeface="Arial"/>
                <a:sym typeface="Arial"/>
              </a:rPr>
              <a:t>Reference</a:t>
            </a:r>
            <a:r>
              <a:rPr lang="en-US" sz="1650" b="0" i="0" u="none" strike="noStrike" cap="none">
                <a:solidFill>
                  <a:schemeClr val="dk1"/>
                </a:solidFill>
                <a:highlight>
                  <a:srgbClr val="FFFFFF"/>
                </a:highlight>
                <a:latin typeface="Arial"/>
                <a:ea typeface="Arial"/>
                <a:cs typeface="Arial"/>
                <a:sym typeface="Arial"/>
              </a:rPr>
              <a:t> has </a:t>
            </a:r>
            <a:r>
              <a:rPr lang="en-US" sz="1650" b="1" i="0" u="none" strike="noStrike" cap="none">
                <a:solidFill>
                  <a:schemeClr val="dk1"/>
                </a:solidFill>
                <a:highlight>
                  <a:srgbClr val="FFFFFF"/>
                </a:highlight>
                <a:latin typeface="Arial"/>
                <a:ea typeface="Arial"/>
                <a:cs typeface="Arial"/>
                <a:sym typeface="Arial"/>
              </a:rPr>
              <a:t>LCR of 91%</a:t>
            </a:r>
            <a:r>
              <a:rPr lang="en-US" sz="1650" b="0" i="0" u="none" strike="noStrike" cap="none">
                <a:solidFill>
                  <a:schemeClr val="dk1"/>
                </a:solidFill>
                <a:highlight>
                  <a:srgbClr val="FFFFFF"/>
                </a:highlight>
                <a:latin typeface="Arial"/>
                <a:ea typeface="Arial"/>
                <a:cs typeface="Arial"/>
                <a:sym typeface="Arial"/>
              </a:rPr>
              <a:t> but there are only around 6% of customers through this Lead Source.</a:t>
            </a: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394" name="Google Shape;394;g2eef84fddd1_0_159"/>
          <p:cNvPicPr preferRelativeResize="0"/>
          <p:nvPr/>
        </p:nvPicPr>
        <p:blipFill rotWithShape="1">
          <a:blip r:embed="rId3">
            <a:alphaModFix/>
          </a:blip>
          <a:srcRect/>
          <a:stretch/>
        </p:blipFill>
        <p:spPr>
          <a:xfrm>
            <a:off x="152400" y="1372350"/>
            <a:ext cx="8003817" cy="328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eef84fddd1_0_190"/>
          <p:cNvSpPr txBox="1"/>
          <p:nvPr/>
        </p:nvSpPr>
        <p:spPr>
          <a:xfrm>
            <a:off x="110250" y="761250"/>
            <a:ext cx="41733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Independent Variable (Shortlisted)</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pic>
        <p:nvPicPr>
          <p:cNvPr id="401" name="Google Shape;401;g2eef84fddd1_0_190"/>
          <p:cNvPicPr preferRelativeResize="0"/>
          <p:nvPr/>
        </p:nvPicPr>
        <p:blipFill rotWithShape="1">
          <a:blip r:embed="rId3">
            <a:alphaModFix/>
          </a:blip>
          <a:srcRect/>
          <a:stretch/>
        </p:blipFill>
        <p:spPr>
          <a:xfrm>
            <a:off x="220475" y="1219950"/>
            <a:ext cx="11751051" cy="3512850"/>
          </a:xfrm>
          <a:prstGeom prst="rect">
            <a:avLst/>
          </a:prstGeom>
          <a:noFill/>
          <a:ln>
            <a:noFill/>
          </a:ln>
        </p:spPr>
      </p:pic>
      <p:sp>
        <p:nvSpPr>
          <p:cNvPr id="402" name="Google Shape;402;g2eef84fddd1_0_190"/>
          <p:cNvSpPr txBox="1"/>
          <p:nvPr/>
        </p:nvSpPr>
        <p:spPr>
          <a:xfrm>
            <a:off x="110250" y="5176800"/>
            <a:ext cx="119715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1" i="0" u="none" strike="noStrike" cap="none">
                <a:solidFill>
                  <a:schemeClr val="dk1"/>
                </a:solidFill>
                <a:highlight>
                  <a:srgbClr val="FFFFFF"/>
                </a:highlight>
                <a:latin typeface="Arial"/>
                <a:ea typeface="Arial"/>
                <a:cs typeface="Arial"/>
                <a:sym typeface="Arial"/>
              </a:rPr>
              <a:t>Data Preparation: Dummy Variables</a:t>
            </a:r>
            <a:endParaRPr sz="1750" b="1"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750"/>
              <a:buFont typeface="Arial"/>
              <a:buNone/>
            </a:pPr>
            <a:endParaRPr sz="1750" b="1" i="0"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chemeClr val="dk1"/>
                </a:solidFill>
                <a:latin typeface="Arial"/>
                <a:ea typeface="Arial"/>
                <a:cs typeface="Arial"/>
                <a:sym typeface="Arial"/>
              </a:rPr>
              <a:t>Creating dummy variables for categorical variables and dropping the first category is a common practice to avoid multicollinearity, especially when using linear models. This process involves converting each category of a categorical variable into a separate binary column (dummy variable) and then removing one of these columns to serve as a baseline.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cxnSp>
        <p:nvCxnSpPr>
          <p:cNvPr id="408" name="Google Shape;408;g2f3d7d57774_0_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09" name="Google Shape;409;g2f3d7d57774_0_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Feature Selection</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10" name="Google Shape;410;g2f3d7d57774_0_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11" name="Google Shape;411;g2f3d7d57774_0_7"/>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Feature Selection is done using RFE (Recursive Feature Elimination). </a:t>
            </a: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800">
                <a:solidFill>
                  <a:schemeClr val="dk1"/>
                </a:solidFill>
              </a:rPr>
              <a:t>This is the estimator/model used by RFE to evaluate the importance of features. In this case, it's the </a:t>
            </a:r>
            <a:r>
              <a:rPr lang="en-US" sz="1800">
                <a:solidFill>
                  <a:srgbClr val="188038"/>
                </a:solidFill>
              </a:rPr>
              <a:t>LogisticRegression</a:t>
            </a:r>
            <a:r>
              <a:rPr lang="en-US" sz="1800">
                <a:solidFill>
                  <a:schemeClr val="dk1"/>
                </a:solidFill>
              </a:rPr>
              <a:t> model.</a:t>
            </a:r>
            <a:endParaRPr sz="1800">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No of features to select is 15 and the final list of features is as below after the RFE method.</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12" name="Google Shape;412;g2f3d7d57774_0_7"/>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13" name="Google Shape;413;g2f3d7d57774_0_7"/>
          <p:cNvPicPr preferRelativeResize="0"/>
          <p:nvPr/>
        </p:nvPicPr>
        <p:blipFill>
          <a:blip r:embed="rId3">
            <a:alphaModFix/>
          </a:blip>
          <a:stretch>
            <a:fillRect/>
          </a:stretch>
        </p:blipFill>
        <p:spPr>
          <a:xfrm>
            <a:off x="2882675" y="2143625"/>
            <a:ext cx="4857750" cy="4880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cxnSp>
        <p:nvCxnSpPr>
          <p:cNvPr id="419" name="Google Shape;419;g2f3d7d57774_0_23"/>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20" name="Google Shape;420;g2f3d7d57774_0_23"/>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Model Building - Logistic Regression</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21" name="Google Shape;421;g2f3d7d57774_0_23"/>
          <p:cNvCxnSpPr/>
          <p:nvPr/>
        </p:nvCxnSpPr>
        <p:spPr>
          <a:xfrm>
            <a:off x="0" y="522898"/>
            <a:ext cx="2987700" cy="12000"/>
          </a:xfrm>
          <a:prstGeom prst="straightConnector1">
            <a:avLst/>
          </a:prstGeom>
          <a:noFill/>
          <a:ln w="9525" cap="flat" cmpd="sng">
            <a:solidFill>
              <a:srgbClr val="085763"/>
            </a:solidFill>
            <a:prstDash val="solid"/>
            <a:miter lim="800000"/>
            <a:headEnd type="none" w="sm" len="sm"/>
            <a:tailEnd type="oval" w="med" len="med"/>
          </a:ln>
        </p:spPr>
      </p:cxnSp>
      <p:sp>
        <p:nvSpPr>
          <p:cNvPr id="422" name="Google Shape;422;g2f3d7d57774_0_23"/>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The selected features from RFE method is fitted into Logistic regression and the model parameters are considered to drop certain variables which has high p-value</a:t>
            </a: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800">
                <a:solidFill>
                  <a:schemeClr val="dk1"/>
                </a:solidFill>
              </a:rPr>
              <a:t>The following variables are dropped as they have a high p-value. After 3 models the final list of attributes with stable p value &lt;0.05 and VIF</a:t>
            </a:r>
            <a:endParaRPr sz="1800">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23" name="Google Shape;423;g2f3d7d57774_0_23"/>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24" name="Google Shape;424;g2f3d7d57774_0_23"/>
          <p:cNvPicPr preferRelativeResize="0"/>
          <p:nvPr/>
        </p:nvPicPr>
        <p:blipFill>
          <a:blip r:embed="rId3">
            <a:alphaModFix/>
          </a:blip>
          <a:stretch>
            <a:fillRect/>
          </a:stretch>
        </p:blipFill>
        <p:spPr>
          <a:xfrm>
            <a:off x="361225" y="2036888"/>
            <a:ext cx="5273775" cy="5298925"/>
          </a:xfrm>
          <a:prstGeom prst="rect">
            <a:avLst/>
          </a:prstGeom>
          <a:noFill/>
          <a:ln>
            <a:noFill/>
          </a:ln>
        </p:spPr>
      </p:pic>
      <p:cxnSp>
        <p:nvCxnSpPr>
          <p:cNvPr id="425" name="Google Shape;425;g2f3d7d57774_0_23"/>
          <p:cNvCxnSpPr/>
          <p:nvPr/>
        </p:nvCxnSpPr>
        <p:spPr>
          <a:xfrm rot="10800000" flipH="1">
            <a:off x="1445275" y="2987250"/>
            <a:ext cx="2313900" cy="20700"/>
          </a:xfrm>
          <a:prstGeom prst="straightConnector1">
            <a:avLst/>
          </a:prstGeom>
          <a:noFill/>
          <a:ln w="19050" cap="flat" cmpd="sng">
            <a:solidFill>
              <a:schemeClr val="accent1"/>
            </a:solidFill>
            <a:prstDash val="solid"/>
            <a:round/>
            <a:headEnd type="none" w="med" len="med"/>
            <a:tailEnd type="none" w="med" len="med"/>
          </a:ln>
        </p:spPr>
      </p:cxnSp>
      <p:cxnSp>
        <p:nvCxnSpPr>
          <p:cNvPr id="426" name="Google Shape;426;g2f3d7d57774_0_23"/>
          <p:cNvCxnSpPr/>
          <p:nvPr/>
        </p:nvCxnSpPr>
        <p:spPr>
          <a:xfrm rot="10800000" flipH="1">
            <a:off x="2008025" y="6635800"/>
            <a:ext cx="1563300" cy="20700"/>
          </a:xfrm>
          <a:prstGeom prst="straightConnector1">
            <a:avLst/>
          </a:prstGeom>
          <a:noFill/>
          <a:ln w="19050" cap="flat" cmpd="sng">
            <a:solidFill>
              <a:schemeClr val="accent1"/>
            </a:solidFill>
            <a:prstDash val="solid"/>
            <a:round/>
            <a:headEnd type="none" w="med" len="med"/>
            <a:tailEnd type="none" w="med" len="med"/>
          </a:ln>
        </p:spPr>
      </p:cxnSp>
      <p:cxnSp>
        <p:nvCxnSpPr>
          <p:cNvPr id="427" name="Google Shape;427;g2f3d7d57774_0_23"/>
          <p:cNvCxnSpPr/>
          <p:nvPr/>
        </p:nvCxnSpPr>
        <p:spPr>
          <a:xfrm rot="10800000" flipH="1">
            <a:off x="2138950" y="5627200"/>
            <a:ext cx="1432500" cy="24300"/>
          </a:xfrm>
          <a:prstGeom prst="straightConnector1">
            <a:avLst/>
          </a:prstGeom>
          <a:noFill/>
          <a:ln w="19050" cap="flat" cmpd="sng">
            <a:solidFill>
              <a:schemeClr val="accent1"/>
            </a:solidFill>
            <a:prstDash val="solid"/>
            <a:round/>
            <a:headEnd type="none" w="med" len="med"/>
            <a:tailEnd type="none" w="med" len="med"/>
          </a:ln>
        </p:spPr>
      </p:cxnSp>
      <p:pic>
        <p:nvPicPr>
          <p:cNvPr id="428" name="Google Shape;428;g2f3d7d57774_0_23"/>
          <p:cNvPicPr preferRelativeResize="0"/>
          <p:nvPr/>
        </p:nvPicPr>
        <p:blipFill>
          <a:blip r:embed="rId4">
            <a:alphaModFix/>
          </a:blip>
          <a:stretch>
            <a:fillRect/>
          </a:stretch>
        </p:blipFill>
        <p:spPr>
          <a:xfrm>
            <a:off x="6343799" y="2182100"/>
            <a:ext cx="4507650" cy="5008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cxnSp>
        <p:nvCxnSpPr>
          <p:cNvPr id="434" name="Google Shape;434;g2f3d7d57774_0_3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35" name="Google Shape;435;g2f3d7d57774_0_3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Model Evaluation - Logistic Regression </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36" name="Google Shape;436;g2f3d7d57774_0_3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37" name="Google Shape;437;g2f3d7d57774_0_37"/>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38" name="Google Shape;438;g2f3d7d57774_0_37"/>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39" name="Google Shape;439;g2f3d7d57774_0_37"/>
          <p:cNvPicPr preferRelativeResize="0"/>
          <p:nvPr/>
        </p:nvPicPr>
        <p:blipFill>
          <a:blip r:embed="rId3">
            <a:alphaModFix/>
          </a:blip>
          <a:stretch>
            <a:fillRect/>
          </a:stretch>
        </p:blipFill>
        <p:spPr>
          <a:xfrm>
            <a:off x="152400" y="761250"/>
            <a:ext cx="10127695" cy="5677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cxnSp>
        <p:nvCxnSpPr>
          <p:cNvPr id="121" name="Google Shape;121;p3"/>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122" name="Google Shape;122;p3"/>
          <p:cNvSpPr txBox="1"/>
          <p:nvPr/>
        </p:nvSpPr>
        <p:spPr>
          <a:xfrm>
            <a:off x="228600" y="190500"/>
            <a:ext cx="11734800" cy="77559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Project Requirements</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123" name="Google Shape;123;p3"/>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24" name="Google Shape;124;p3"/>
          <p:cNvSpPr/>
          <p:nvPr/>
        </p:nvSpPr>
        <p:spPr>
          <a:xfrm rot="5400000">
            <a:off x="-238778" y="2547994"/>
            <a:ext cx="4680000" cy="2520000"/>
          </a:xfrm>
          <a:prstGeom prst="trapezoid">
            <a:avLst>
              <a:gd name="adj" fmla="val 25000"/>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5" name="Google Shape;125;p3"/>
          <p:cNvSpPr/>
          <p:nvPr/>
        </p:nvSpPr>
        <p:spPr>
          <a:xfrm rot="5400000">
            <a:off x="2464730" y="2547994"/>
            <a:ext cx="4680000" cy="2520000"/>
          </a:xfrm>
          <a:prstGeom prst="trapezoid">
            <a:avLst>
              <a:gd name="adj" fmla="val 25000"/>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6" name="Google Shape;126;p3"/>
          <p:cNvSpPr/>
          <p:nvPr/>
        </p:nvSpPr>
        <p:spPr>
          <a:xfrm rot="5400000">
            <a:off x="5168239" y="2547994"/>
            <a:ext cx="4680000" cy="2520000"/>
          </a:xfrm>
          <a:prstGeom prst="trapezoid">
            <a:avLst>
              <a:gd name="adj" fmla="val 25000"/>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7" name="Google Shape;127;p3"/>
          <p:cNvSpPr/>
          <p:nvPr/>
        </p:nvSpPr>
        <p:spPr>
          <a:xfrm rot="5400000">
            <a:off x="7981081" y="2505898"/>
            <a:ext cx="4680000" cy="2520000"/>
          </a:xfrm>
          <a:prstGeom prst="trapezoid">
            <a:avLst>
              <a:gd name="adj" fmla="val 25000"/>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28" name="Google Shape;128;p3"/>
          <p:cNvSpPr/>
          <p:nvPr/>
        </p:nvSpPr>
        <p:spPr>
          <a:xfrm>
            <a:off x="1364846" y="2826926"/>
            <a:ext cx="1371600" cy="73866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KEY TASK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Quattrocento Sans"/>
              <a:ea typeface="Quattrocento Sans"/>
              <a:cs typeface="Quattrocento Sans"/>
              <a:sym typeface="Quattrocento Sans"/>
            </a:endParaRPr>
          </a:p>
        </p:txBody>
      </p:sp>
      <p:sp>
        <p:nvSpPr>
          <p:cNvPr id="129" name="Google Shape;129;p3"/>
          <p:cNvSpPr/>
          <p:nvPr/>
        </p:nvSpPr>
        <p:spPr>
          <a:xfrm>
            <a:off x="3988838" y="2826926"/>
            <a:ext cx="1371600"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KEY TASK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6771863" y="2826926"/>
            <a:ext cx="1371600"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KEY TASK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9544948" y="2826926"/>
            <a:ext cx="1371600"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KEY TASK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1027342" y="3599912"/>
            <a:ext cx="2086658" cy="1238672"/>
          </a:xfrm>
          <a:prstGeom prst="rect">
            <a:avLst/>
          </a:prstGeom>
          <a:noFill/>
          <a:ln>
            <a:noFill/>
          </a:ln>
        </p:spPr>
        <p:txBody>
          <a:bodyPr spcFirstLastPara="1" wrap="square" lIns="0" tIns="0" rIns="0" bIns="0" anchor="t" anchorCtr="0">
            <a:spAutoFit/>
          </a:bodyPr>
          <a:lstStyle/>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Determine</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business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objectives</a:t>
            </a: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98626" y="3593975"/>
            <a:ext cx="1999800" cy="1725900"/>
          </a:xfrm>
          <a:prstGeom prst="rect">
            <a:avLst/>
          </a:prstGeom>
          <a:noFill/>
          <a:ln>
            <a:noFill/>
          </a:ln>
        </p:spPr>
        <p:txBody>
          <a:bodyPr spcFirstLastPara="1" wrap="square" lIns="0" tIns="0" rIns="0" bIns="0" anchor="t" anchorCtr="0">
            <a:spAutoFit/>
          </a:bodyPr>
          <a:lstStyle/>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Data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Collection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and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Exploration</a:t>
            </a: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6250352" y="3593975"/>
            <a:ext cx="2520000" cy="995100"/>
          </a:xfrm>
          <a:prstGeom prst="rect">
            <a:avLst/>
          </a:prstGeom>
          <a:noFill/>
          <a:ln>
            <a:noFill/>
          </a:ln>
        </p:spPr>
        <p:txBody>
          <a:bodyPr spcFirstLastPara="1" wrap="square" lIns="0" tIns="0" rIns="0" bIns="0" anchor="t" anchorCtr="0">
            <a:spAutoFit/>
          </a:bodyPr>
          <a:lstStyle/>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Data</a:t>
            </a:r>
            <a:endParaRPr sz="1400" b="0" i="0" u="none" strike="noStrike" cap="none">
              <a:solidFill>
                <a:srgbClr val="000000"/>
              </a:solidFill>
              <a:latin typeface="Arial"/>
              <a:ea typeface="Arial"/>
              <a:cs typeface="Arial"/>
              <a:sym typeface="Arial"/>
            </a:endParaRPr>
          </a:p>
          <a:p>
            <a:pPr marL="0" marR="0" lvl="0" indent="0" algn="ctr" rtl="0">
              <a:lnSpc>
                <a:spcPct val="79166"/>
              </a:lnSpc>
              <a:spcBef>
                <a:spcPts val="0"/>
              </a:spcBef>
              <a:spcAft>
                <a:spcPts val="0"/>
              </a:spcAft>
              <a:buClr>
                <a:srgbClr val="000000"/>
              </a:buClr>
              <a:buSzPts val="2400"/>
              <a:buFont typeface="Arial"/>
              <a:buNone/>
            </a:pPr>
            <a:endParaRPr sz="24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Transformation</a:t>
            </a:r>
            <a:endParaRPr sz="1400" b="0" i="0" u="none" strike="noStrike" cap="none">
              <a:solidFill>
                <a:srgbClr val="000000"/>
              </a:solidFill>
              <a:latin typeface="Arial"/>
              <a:ea typeface="Arial"/>
              <a:cs typeface="Arial"/>
              <a:sym typeface="Arial"/>
            </a:endParaRPr>
          </a:p>
        </p:txBody>
      </p:sp>
      <p:sp>
        <p:nvSpPr>
          <p:cNvPr id="135" name="Google Shape;135;p3"/>
          <p:cNvSpPr/>
          <p:nvPr/>
        </p:nvSpPr>
        <p:spPr>
          <a:xfrm>
            <a:off x="9354726" y="3593969"/>
            <a:ext cx="1898363" cy="1238672"/>
          </a:xfrm>
          <a:prstGeom prst="rect">
            <a:avLst/>
          </a:prstGeom>
          <a:noFill/>
          <a:ln>
            <a:noFill/>
          </a:ln>
        </p:spPr>
        <p:txBody>
          <a:bodyPr spcFirstLastPara="1" wrap="square" lIns="0" tIns="0" rIns="0" bIns="0" anchor="t" anchorCtr="0">
            <a:spAutoFit/>
          </a:bodyPr>
          <a:lstStyle/>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Modelling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and </a:t>
            </a:r>
            <a:endParaRPr sz="1400" b="0" i="0" u="none" strike="noStrike" cap="none">
              <a:solidFill>
                <a:srgbClr val="000000"/>
              </a:solidFill>
              <a:latin typeface="Arial"/>
              <a:ea typeface="Arial"/>
              <a:cs typeface="Arial"/>
              <a:sym typeface="Arial"/>
            </a:endParaRPr>
          </a:p>
          <a:p>
            <a:pPr marL="0" marR="0" lvl="0" indent="0" algn="ctr" rtl="0">
              <a:lnSpc>
                <a:spcPct val="67857"/>
              </a:lnSpc>
              <a:spcBef>
                <a:spcPts val="0"/>
              </a:spcBef>
              <a:spcAft>
                <a:spcPts val="0"/>
              </a:spcAft>
              <a:buClr>
                <a:srgbClr val="000000"/>
              </a:buClr>
              <a:buSzPts val="2800"/>
              <a:buFont typeface="Arial"/>
              <a:buNone/>
            </a:pPr>
            <a:endParaRPr sz="2800" b="1" i="0" u="none" strike="noStrike" cap="none">
              <a:solidFill>
                <a:schemeClr val="lt1"/>
              </a:solidFill>
              <a:latin typeface="Quattrocento Sans"/>
              <a:ea typeface="Quattrocento Sans"/>
              <a:cs typeface="Quattrocento Sans"/>
              <a:sym typeface="Quattrocento Sans"/>
            </a:endParaRPr>
          </a:p>
          <a:p>
            <a:pPr marL="0" marR="0" lvl="0" indent="0" algn="ctr" rtl="0">
              <a:lnSpc>
                <a:spcPct val="67857"/>
              </a:lnSpc>
              <a:spcBef>
                <a:spcPts val="0"/>
              </a:spcBef>
              <a:spcAft>
                <a:spcPts val="0"/>
              </a:spcAft>
              <a:buClr>
                <a:srgbClr val="000000"/>
              </a:buClr>
              <a:buSzPts val="2800"/>
              <a:buFont typeface="Arial"/>
              <a:buNone/>
            </a:pPr>
            <a:r>
              <a:rPr lang="en-US" sz="2800" b="1" i="0" u="none" strike="noStrike" cap="none">
                <a:solidFill>
                  <a:schemeClr val="lt1"/>
                </a:solidFill>
                <a:latin typeface="Quattrocento Sans"/>
                <a:ea typeface="Quattrocento Sans"/>
                <a:cs typeface="Quattrocento Sans"/>
                <a:sym typeface="Quattrocento Sans"/>
              </a:rPr>
              <a:t>Evaluation</a:t>
            </a:r>
            <a:endParaRPr sz="1400" b="0" i="0" u="none" strike="noStrike" cap="none">
              <a:solidFill>
                <a:srgbClr val="000000"/>
              </a:solidFill>
              <a:latin typeface="Arial"/>
              <a:ea typeface="Arial"/>
              <a:cs typeface="Arial"/>
              <a:sym typeface="Arial"/>
            </a:endParaRPr>
          </a:p>
        </p:txBody>
      </p:sp>
      <p:pic>
        <p:nvPicPr>
          <p:cNvPr id="136" name="Google Shape;136;p3"/>
          <p:cNvPicPr preferRelativeResize="0"/>
          <p:nvPr/>
        </p:nvPicPr>
        <p:blipFill rotWithShape="1">
          <a:blip r:embed="rId3">
            <a:alphaModFix/>
          </a:blip>
          <a:srcRect/>
          <a:stretch/>
        </p:blipFill>
        <p:spPr>
          <a:xfrm>
            <a:off x="1671210" y="2040579"/>
            <a:ext cx="710416" cy="568899"/>
          </a:xfrm>
          <a:prstGeom prst="rect">
            <a:avLst/>
          </a:prstGeom>
          <a:noFill/>
          <a:ln>
            <a:noFill/>
          </a:ln>
        </p:spPr>
      </p:pic>
      <p:pic>
        <p:nvPicPr>
          <p:cNvPr id="137" name="Google Shape;137;p3"/>
          <p:cNvPicPr preferRelativeResize="0"/>
          <p:nvPr/>
        </p:nvPicPr>
        <p:blipFill rotWithShape="1">
          <a:blip r:embed="rId4">
            <a:alphaModFix/>
          </a:blip>
          <a:srcRect/>
          <a:stretch/>
        </p:blipFill>
        <p:spPr>
          <a:xfrm>
            <a:off x="4307390" y="2047478"/>
            <a:ext cx="628193" cy="568800"/>
          </a:xfrm>
          <a:prstGeom prst="rect">
            <a:avLst/>
          </a:prstGeom>
          <a:noFill/>
          <a:ln>
            <a:noFill/>
          </a:ln>
        </p:spPr>
      </p:pic>
      <p:pic>
        <p:nvPicPr>
          <p:cNvPr id="138" name="Google Shape;138;p3"/>
          <p:cNvPicPr preferRelativeResize="0"/>
          <p:nvPr/>
        </p:nvPicPr>
        <p:blipFill rotWithShape="1">
          <a:blip r:embed="rId5">
            <a:alphaModFix/>
          </a:blip>
          <a:srcRect/>
          <a:stretch/>
        </p:blipFill>
        <p:spPr>
          <a:xfrm>
            <a:off x="7129874" y="2058850"/>
            <a:ext cx="641126" cy="568800"/>
          </a:xfrm>
          <a:prstGeom prst="rect">
            <a:avLst/>
          </a:prstGeom>
          <a:noFill/>
          <a:ln>
            <a:noFill/>
          </a:ln>
        </p:spPr>
      </p:pic>
      <p:pic>
        <p:nvPicPr>
          <p:cNvPr id="139" name="Google Shape;139;p3"/>
          <p:cNvPicPr preferRelativeResize="0"/>
          <p:nvPr/>
        </p:nvPicPr>
        <p:blipFill rotWithShape="1">
          <a:blip r:embed="rId6">
            <a:alphaModFix/>
          </a:blip>
          <a:srcRect/>
          <a:stretch/>
        </p:blipFill>
        <p:spPr>
          <a:xfrm>
            <a:off x="9780846" y="1983526"/>
            <a:ext cx="642533" cy="56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g2f3d7d57774_0_135"/>
          <p:cNvPicPr preferRelativeResize="0"/>
          <p:nvPr/>
        </p:nvPicPr>
        <p:blipFill>
          <a:blip r:embed="rId3">
            <a:alphaModFix/>
          </a:blip>
          <a:stretch>
            <a:fillRect/>
          </a:stretch>
        </p:blipFill>
        <p:spPr>
          <a:xfrm>
            <a:off x="2553825" y="144675"/>
            <a:ext cx="7930575" cy="4563351"/>
          </a:xfrm>
          <a:prstGeom prst="rect">
            <a:avLst/>
          </a:prstGeom>
          <a:noFill/>
          <a:ln>
            <a:noFill/>
          </a:ln>
        </p:spPr>
      </p:pic>
      <p:sp>
        <p:nvSpPr>
          <p:cNvPr id="446" name="Google Shape;446;g2f3d7d57774_0_135"/>
          <p:cNvSpPr txBox="1"/>
          <p:nvPr/>
        </p:nvSpPr>
        <p:spPr>
          <a:xfrm>
            <a:off x="-77575" y="144675"/>
            <a:ext cx="10249800" cy="6559800"/>
          </a:xfrm>
          <a:prstGeom prst="rect">
            <a:avLst/>
          </a:prstGeom>
          <a:noFill/>
          <a:ln>
            <a:noFill/>
          </a:ln>
        </p:spPr>
        <p:txBody>
          <a:bodyPr spcFirstLastPara="1" wrap="square" lIns="91425" tIns="91425" rIns="91425" bIns="91425" anchor="t" anchorCtr="0">
            <a:spAutoFit/>
          </a:bodyPr>
          <a:lstStyle/>
          <a:p>
            <a:pPr marL="190500" marR="190500" lvl="0" indent="0" algn="l" rtl="0">
              <a:spcBef>
                <a:spcPts val="3100"/>
              </a:spcBef>
              <a:spcAft>
                <a:spcPts val="0"/>
              </a:spcAft>
              <a:buNone/>
            </a:pPr>
            <a:r>
              <a:rPr lang="en-US" sz="1750" b="1">
                <a:solidFill>
                  <a:srgbClr val="800080"/>
                </a:solidFill>
                <a:highlight>
                  <a:srgbClr val="FFFFFF"/>
                </a:highlight>
              </a:rPr>
              <a:t>Train Data Set:</a:t>
            </a:r>
            <a:endParaRPr sz="1750" b="1">
              <a:solidFill>
                <a:srgbClr val="800080"/>
              </a:solidFill>
              <a:highlight>
                <a:srgbClr val="FFFFFF"/>
              </a:highlight>
            </a:endParaRPr>
          </a:p>
          <a:p>
            <a:pPr marL="457200" lvl="0" indent="-320675" algn="l" rtl="0">
              <a:lnSpc>
                <a:spcPct val="115000"/>
              </a:lnSpc>
              <a:spcBef>
                <a:spcPts val="1100"/>
              </a:spcBef>
              <a:spcAft>
                <a:spcPts val="0"/>
              </a:spcAft>
              <a:buClr>
                <a:schemeClr val="dk1"/>
              </a:buClr>
              <a:buSzPts val="1450"/>
              <a:buChar char="●"/>
            </a:pPr>
            <a:r>
              <a:rPr lang="en-US" sz="1450" b="1">
                <a:solidFill>
                  <a:srgbClr val="008000"/>
                </a:solidFill>
                <a:highlight>
                  <a:srgbClr val="FFFFFF"/>
                </a:highlight>
              </a:rPr>
              <a:t>Accuracy:</a:t>
            </a:r>
            <a:r>
              <a:rPr lang="en-US" sz="1450">
                <a:solidFill>
                  <a:schemeClr val="dk1"/>
                </a:solidFill>
                <a:highlight>
                  <a:srgbClr val="FFFFFF"/>
                </a:highlight>
              </a:rPr>
              <a:t> 80.46%</a:t>
            </a:r>
            <a:endParaRPr sz="1450">
              <a:solidFill>
                <a:schemeClr val="dk1"/>
              </a:solidFill>
              <a:highlight>
                <a:srgbClr val="FFFFFF"/>
              </a:highlight>
            </a:endParaRPr>
          </a:p>
          <a:p>
            <a:pPr marL="457200" lvl="0" indent="-320675" algn="l" rtl="0">
              <a:lnSpc>
                <a:spcPct val="115000"/>
              </a:lnSpc>
              <a:spcBef>
                <a:spcPts val="0"/>
              </a:spcBef>
              <a:spcAft>
                <a:spcPts val="0"/>
              </a:spcAft>
              <a:buClr>
                <a:schemeClr val="dk1"/>
              </a:buClr>
              <a:buSzPts val="1450"/>
              <a:buChar char="●"/>
            </a:pPr>
            <a:r>
              <a:rPr lang="en-US" sz="1450" b="1">
                <a:solidFill>
                  <a:srgbClr val="008000"/>
                </a:solidFill>
                <a:highlight>
                  <a:srgbClr val="FFFFFF"/>
                </a:highlight>
              </a:rPr>
              <a:t>Sensitivity:</a:t>
            </a:r>
            <a:r>
              <a:rPr lang="en-US" sz="1450">
                <a:solidFill>
                  <a:schemeClr val="dk1"/>
                </a:solidFill>
                <a:highlight>
                  <a:srgbClr val="FFFFFF"/>
                </a:highlight>
              </a:rPr>
              <a:t> 80.05%</a:t>
            </a:r>
            <a:endParaRPr sz="1450">
              <a:solidFill>
                <a:schemeClr val="dk1"/>
              </a:solidFill>
              <a:highlight>
                <a:srgbClr val="FFFFFF"/>
              </a:highlight>
            </a:endParaRPr>
          </a:p>
          <a:p>
            <a:pPr marL="457200" lvl="0" indent="-320675" algn="l" rtl="0">
              <a:lnSpc>
                <a:spcPct val="115000"/>
              </a:lnSpc>
              <a:spcBef>
                <a:spcPts val="0"/>
              </a:spcBef>
              <a:spcAft>
                <a:spcPts val="0"/>
              </a:spcAft>
              <a:buClr>
                <a:schemeClr val="dk1"/>
              </a:buClr>
              <a:buSzPts val="1450"/>
              <a:buChar char="●"/>
            </a:pPr>
            <a:r>
              <a:rPr lang="en-US" sz="1450" b="1">
                <a:solidFill>
                  <a:srgbClr val="008000"/>
                </a:solidFill>
                <a:highlight>
                  <a:srgbClr val="FFFFFF"/>
                </a:highlight>
              </a:rPr>
              <a:t>Specificity:</a:t>
            </a:r>
            <a:r>
              <a:rPr lang="en-US" sz="1450">
                <a:solidFill>
                  <a:schemeClr val="dk1"/>
                </a:solidFill>
                <a:highlight>
                  <a:srgbClr val="FFFFFF"/>
                </a:highlight>
              </a:rPr>
              <a:t> 80.71%</a:t>
            </a:r>
            <a:endParaRPr sz="1450">
              <a:solidFill>
                <a:schemeClr val="dk1"/>
              </a:solidFill>
              <a:highlight>
                <a:srgbClr val="FFFFFF"/>
              </a:highlight>
            </a:endParaRPr>
          </a:p>
          <a:p>
            <a:pPr marL="190500" marR="190500" lvl="0" indent="0" algn="l" rtl="0">
              <a:spcBef>
                <a:spcPts val="3100"/>
              </a:spcBef>
              <a:spcAft>
                <a:spcPts val="0"/>
              </a:spcAft>
              <a:buNone/>
            </a:pPr>
            <a:r>
              <a:rPr lang="en-US" sz="1750" b="1">
                <a:solidFill>
                  <a:srgbClr val="800080"/>
                </a:solidFill>
                <a:highlight>
                  <a:srgbClr val="FFFFFF"/>
                </a:highlight>
              </a:rPr>
              <a:t>Test Data Set:</a:t>
            </a:r>
            <a:endParaRPr sz="1750" b="1">
              <a:solidFill>
                <a:srgbClr val="800080"/>
              </a:solidFill>
              <a:highlight>
                <a:srgbClr val="FFFFFF"/>
              </a:highlight>
            </a:endParaRPr>
          </a:p>
          <a:p>
            <a:pPr marL="457200" lvl="0" indent="-320675" algn="l" rtl="0">
              <a:lnSpc>
                <a:spcPct val="115000"/>
              </a:lnSpc>
              <a:spcBef>
                <a:spcPts val="1100"/>
              </a:spcBef>
              <a:spcAft>
                <a:spcPts val="0"/>
              </a:spcAft>
              <a:buClr>
                <a:schemeClr val="dk1"/>
              </a:buClr>
              <a:buSzPts val="1450"/>
              <a:buChar char="●"/>
            </a:pPr>
            <a:r>
              <a:rPr lang="en-US" sz="1450" b="1">
                <a:solidFill>
                  <a:srgbClr val="008000"/>
                </a:solidFill>
                <a:highlight>
                  <a:srgbClr val="FFFFFF"/>
                </a:highlight>
              </a:rPr>
              <a:t>Accuracy:</a:t>
            </a:r>
            <a:r>
              <a:rPr lang="en-US" sz="1450">
                <a:solidFill>
                  <a:schemeClr val="dk1"/>
                </a:solidFill>
                <a:highlight>
                  <a:srgbClr val="FFFFFF"/>
                </a:highlight>
              </a:rPr>
              <a:t> 80.34%</a:t>
            </a:r>
            <a:endParaRPr sz="1450">
              <a:solidFill>
                <a:schemeClr val="dk1"/>
              </a:solidFill>
              <a:highlight>
                <a:srgbClr val="FFFFFF"/>
              </a:highlight>
            </a:endParaRPr>
          </a:p>
          <a:p>
            <a:pPr marL="457200" lvl="0" indent="-320675" algn="l" rtl="0">
              <a:lnSpc>
                <a:spcPct val="115000"/>
              </a:lnSpc>
              <a:spcBef>
                <a:spcPts val="0"/>
              </a:spcBef>
              <a:spcAft>
                <a:spcPts val="0"/>
              </a:spcAft>
              <a:buClr>
                <a:schemeClr val="dk1"/>
              </a:buClr>
              <a:buSzPts val="1450"/>
              <a:buChar char="●"/>
            </a:pPr>
            <a:r>
              <a:rPr lang="en-US" sz="1450" b="1">
                <a:solidFill>
                  <a:srgbClr val="008000"/>
                </a:solidFill>
                <a:highlight>
                  <a:srgbClr val="FFFFFF"/>
                </a:highlight>
              </a:rPr>
              <a:t>Sensitivity:</a:t>
            </a:r>
            <a:r>
              <a:rPr lang="en-US" sz="1450">
                <a:solidFill>
                  <a:schemeClr val="dk1"/>
                </a:solidFill>
                <a:highlight>
                  <a:srgbClr val="FFFFFF"/>
                </a:highlight>
              </a:rPr>
              <a:t> 79.82% ≈ 80%</a:t>
            </a:r>
            <a:endParaRPr sz="1450">
              <a:solidFill>
                <a:schemeClr val="dk1"/>
              </a:solidFill>
              <a:highlight>
                <a:srgbClr val="FFFFFF"/>
              </a:highlight>
            </a:endParaRPr>
          </a:p>
          <a:p>
            <a:pPr marL="457200" lvl="0" indent="-320675" algn="l" rtl="0">
              <a:lnSpc>
                <a:spcPct val="115000"/>
              </a:lnSpc>
              <a:spcBef>
                <a:spcPts val="0"/>
              </a:spcBef>
              <a:spcAft>
                <a:spcPts val="0"/>
              </a:spcAft>
              <a:buClr>
                <a:schemeClr val="dk1"/>
              </a:buClr>
              <a:buSzPts val="1450"/>
              <a:buChar char="●"/>
            </a:pPr>
            <a:r>
              <a:rPr lang="en-US" sz="1450" b="1">
                <a:solidFill>
                  <a:srgbClr val="008000"/>
                </a:solidFill>
                <a:highlight>
                  <a:srgbClr val="FFFFFF"/>
                </a:highlight>
              </a:rPr>
              <a:t>Specificity:</a:t>
            </a:r>
            <a:r>
              <a:rPr lang="en-US" sz="1450">
                <a:solidFill>
                  <a:schemeClr val="dk1"/>
                </a:solidFill>
                <a:highlight>
                  <a:srgbClr val="FFFFFF"/>
                </a:highlight>
              </a:rPr>
              <a:t> 80.68%</a:t>
            </a:r>
            <a:endParaRPr sz="1450">
              <a:solidFill>
                <a:schemeClr val="dk1"/>
              </a:solidFill>
              <a:highlight>
                <a:srgbClr val="FFFFFF"/>
              </a:highlight>
            </a:endParaRPr>
          </a:p>
          <a:p>
            <a:pPr marL="0" lvl="0" indent="0" algn="l" rtl="0">
              <a:lnSpc>
                <a:spcPct val="115000"/>
              </a:lnSpc>
              <a:spcBef>
                <a:spcPts val="1100"/>
              </a:spcBef>
              <a:spcAft>
                <a:spcPts val="0"/>
              </a:spcAft>
              <a:buNone/>
            </a:pPr>
            <a:endParaRPr sz="1250">
              <a:solidFill>
                <a:schemeClr val="dk1"/>
              </a:solidFill>
              <a:highlight>
                <a:srgbClr val="FFFFFF"/>
              </a:highlight>
            </a:endParaRPr>
          </a:p>
          <a:p>
            <a:pPr marL="0" lvl="0" indent="0" algn="l" rtl="0">
              <a:lnSpc>
                <a:spcPct val="115000"/>
              </a:lnSpc>
              <a:spcBef>
                <a:spcPts val="1100"/>
              </a:spcBef>
              <a:spcAft>
                <a:spcPts val="0"/>
              </a:spcAft>
              <a:buNone/>
            </a:pPr>
            <a:endParaRPr sz="1250">
              <a:solidFill>
                <a:schemeClr val="dk1"/>
              </a:solidFill>
              <a:highlight>
                <a:srgbClr val="FFFFFF"/>
              </a:highlight>
            </a:endParaRPr>
          </a:p>
          <a:p>
            <a:pPr marL="0" lvl="0" indent="0" algn="l" rtl="0">
              <a:lnSpc>
                <a:spcPct val="115000"/>
              </a:lnSpc>
              <a:spcBef>
                <a:spcPts val="1100"/>
              </a:spcBef>
              <a:spcAft>
                <a:spcPts val="0"/>
              </a:spcAft>
              <a:buNone/>
            </a:pPr>
            <a:endParaRPr sz="1250">
              <a:solidFill>
                <a:schemeClr val="dk1"/>
              </a:solidFill>
              <a:highlight>
                <a:srgbClr val="FFFFFF"/>
              </a:highlight>
            </a:endParaRPr>
          </a:p>
          <a:p>
            <a:pPr marL="0" lvl="0" indent="0" algn="l" rtl="0">
              <a:lnSpc>
                <a:spcPct val="115000"/>
              </a:lnSpc>
              <a:spcBef>
                <a:spcPts val="1100"/>
              </a:spcBef>
              <a:spcAft>
                <a:spcPts val="0"/>
              </a:spcAft>
              <a:buNone/>
            </a:pPr>
            <a:endParaRPr sz="1250">
              <a:solidFill>
                <a:schemeClr val="dk1"/>
              </a:solidFill>
              <a:highlight>
                <a:srgbClr val="FFFFFF"/>
              </a:highlight>
            </a:endParaRPr>
          </a:p>
          <a:p>
            <a:pPr marL="0" lvl="0" indent="0" algn="l" rtl="0">
              <a:lnSpc>
                <a:spcPct val="115000"/>
              </a:lnSpc>
              <a:spcBef>
                <a:spcPts val="1100"/>
              </a:spcBef>
              <a:spcAft>
                <a:spcPts val="0"/>
              </a:spcAft>
              <a:buNone/>
            </a:pPr>
            <a:r>
              <a:rPr lang="en-US" sz="1250">
                <a:solidFill>
                  <a:schemeClr val="dk1"/>
                </a:solidFill>
                <a:highlight>
                  <a:srgbClr val="FFFFFF"/>
                </a:highlight>
              </a:rPr>
              <a:t>T</a:t>
            </a:r>
            <a:r>
              <a:rPr lang="en-US" sz="1550">
                <a:solidFill>
                  <a:schemeClr val="dk1"/>
                </a:solidFill>
                <a:highlight>
                  <a:srgbClr val="FFFFFF"/>
                </a:highlight>
              </a:rPr>
              <a:t>he evaluation matrics are pretty close to each other so it indicates that the model is performing consistently across different evaluation metrics in both test and train dataset.</a:t>
            </a:r>
            <a:endParaRPr sz="1550">
              <a:solidFill>
                <a:schemeClr val="dk1"/>
              </a:solidFill>
              <a:highlight>
                <a:srgbClr val="FFFFFF"/>
              </a:highlight>
            </a:endParaRPr>
          </a:p>
          <a:p>
            <a:pPr marL="457200" lvl="0" indent="-327025" algn="l" rtl="0">
              <a:lnSpc>
                <a:spcPct val="115000"/>
              </a:lnSpc>
              <a:spcBef>
                <a:spcPts val="1100"/>
              </a:spcBef>
              <a:spcAft>
                <a:spcPts val="0"/>
              </a:spcAft>
              <a:buClr>
                <a:schemeClr val="dk1"/>
              </a:buClr>
              <a:buSzPts val="1550"/>
              <a:buChar char="●"/>
            </a:pPr>
            <a:r>
              <a:rPr lang="en-US" sz="1550">
                <a:solidFill>
                  <a:schemeClr val="dk1"/>
                </a:solidFill>
                <a:highlight>
                  <a:srgbClr val="FFFFFF"/>
                </a:highlight>
              </a:rPr>
              <a:t>The model achieved a </a:t>
            </a:r>
            <a:r>
              <a:rPr lang="en-US" sz="1550" b="1">
                <a:solidFill>
                  <a:schemeClr val="dk1"/>
                </a:solidFill>
                <a:highlight>
                  <a:srgbClr val="FFFFFF"/>
                </a:highlight>
              </a:rPr>
              <a:t>sensitivity of 80.05%</a:t>
            </a:r>
            <a:r>
              <a:rPr lang="en-US" sz="1550">
                <a:solidFill>
                  <a:schemeClr val="dk1"/>
                </a:solidFill>
                <a:highlight>
                  <a:srgbClr val="FFFFFF"/>
                </a:highlight>
              </a:rPr>
              <a:t> in the train set and 79.82% in the test set, using a cut-off value of 0.345.</a:t>
            </a:r>
            <a:endParaRPr sz="1550">
              <a:solidFill>
                <a:schemeClr val="dk1"/>
              </a:solidFill>
              <a:highlight>
                <a:srgbClr val="FFFFFF"/>
              </a:highlight>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highlight>
                  <a:srgbClr val="FFFFFF"/>
                </a:highlight>
              </a:rPr>
              <a:t>Sensitivity in this case indicates how many leads the model identify correctly out of all potential leads which are converting</a:t>
            </a:r>
            <a:endParaRPr sz="1550">
              <a:solidFill>
                <a:srgbClr val="188038"/>
              </a:solidFill>
              <a:highlight>
                <a:srgbClr val="EFF0F1"/>
              </a:highlight>
              <a:latin typeface="Roboto Mono"/>
              <a:ea typeface="Roboto Mono"/>
              <a:cs typeface="Roboto Mono"/>
              <a:sym typeface="Roboto Mono"/>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highlight>
                  <a:srgbClr val="FFFFFF"/>
                </a:highlight>
              </a:rPr>
              <a:t>The model also achieved an accuracy of 80.46%, which is in line with the study's objectives.`</a:t>
            </a:r>
            <a:endParaRPr sz="1550">
              <a:solidFill>
                <a:schemeClr val="dk1"/>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cxnSp>
        <p:nvCxnSpPr>
          <p:cNvPr id="452" name="Google Shape;452;g2f3d7d57774_0_5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53" name="Google Shape;453;g2f3d7d57774_0_5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Model Building &amp; Evaluation - Random Forest </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54" name="Google Shape;454;g2f3d7d57774_0_5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55" name="Google Shape;455;g2f3d7d57774_0_57"/>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The same shortlisted features from logistic regression modelling using RFE and optimal p value is trained using random forest model. Better performance is observed with random forest. </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56" name="Google Shape;456;g2f3d7d57774_0_57"/>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57" name="Google Shape;457;g2f3d7d57774_0_57"/>
          <p:cNvPicPr preferRelativeResize="0"/>
          <p:nvPr/>
        </p:nvPicPr>
        <p:blipFill>
          <a:blip r:embed="rId3">
            <a:alphaModFix/>
          </a:blip>
          <a:stretch>
            <a:fillRect/>
          </a:stretch>
        </p:blipFill>
        <p:spPr>
          <a:xfrm>
            <a:off x="152400" y="1372350"/>
            <a:ext cx="8798775" cy="564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cxnSp>
        <p:nvCxnSpPr>
          <p:cNvPr id="463" name="Google Shape;463;g2f3d7d57774_0_6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64" name="Google Shape;464;g2f3d7d57774_0_6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Feature Importance - Random Forest </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65" name="Google Shape;465;g2f3d7d57774_0_6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66" name="Google Shape;466;g2f3d7d57774_0_67"/>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700" b="1">
                <a:solidFill>
                  <a:schemeClr val="dk1"/>
                </a:solidFill>
              </a:rPr>
              <a:t>Feature importance</a:t>
            </a:r>
            <a:r>
              <a:rPr lang="en-US" sz="1700">
                <a:solidFill>
                  <a:schemeClr val="dk1"/>
                </a:solidFill>
              </a:rPr>
              <a:t> provides insight into which features are most influential in making predictions.</a:t>
            </a:r>
            <a:endParaRPr sz="17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1700" b="1">
                <a:solidFill>
                  <a:schemeClr val="dk1"/>
                </a:solidFill>
              </a:rPr>
              <a:t>Tree-based models</a:t>
            </a:r>
            <a:r>
              <a:rPr lang="en-US" sz="1700">
                <a:solidFill>
                  <a:schemeClr val="dk1"/>
                </a:solidFill>
              </a:rPr>
              <a:t> (Random Forest, Gradient Boosting) provide direct feature importance scores based on impurity reduction.</a:t>
            </a:r>
            <a:endParaRPr sz="1700">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24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2400" b="1" i="0" u="none" strike="noStrike" cap="none">
              <a:solidFill>
                <a:srgbClr val="000000"/>
              </a:solidFill>
              <a:latin typeface="Arial"/>
              <a:ea typeface="Arial"/>
              <a:cs typeface="Arial"/>
              <a:sym typeface="Arial"/>
            </a:endParaRPr>
          </a:p>
        </p:txBody>
      </p:sp>
      <p:sp>
        <p:nvSpPr>
          <p:cNvPr id="467" name="Google Shape;467;g2f3d7d57774_0_67"/>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68" name="Google Shape;468;g2f3d7d57774_0_67"/>
          <p:cNvPicPr preferRelativeResize="0"/>
          <p:nvPr/>
        </p:nvPicPr>
        <p:blipFill>
          <a:blip r:embed="rId3">
            <a:alphaModFix/>
          </a:blip>
          <a:stretch>
            <a:fillRect/>
          </a:stretch>
        </p:blipFill>
        <p:spPr>
          <a:xfrm>
            <a:off x="318150" y="1593812"/>
            <a:ext cx="8822526" cy="4203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cxnSp>
        <p:nvCxnSpPr>
          <p:cNvPr id="474" name="Google Shape;474;g2f3d7d57774_0_85"/>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75" name="Google Shape;475;g2f3d7d57774_0_85"/>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Model Building &amp; Evaluation - Ensemble Method </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76" name="Google Shape;476;g2f3d7d57774_0_85"/>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77" name="Google Shape;477;g2f3d7d57774_0_85"/>
          <p:cNvSpPr txBox="1"/>
          <p:nvPr/>
        </p:nvSpPr>
        <p:spPr>
          <a:xfrm>
            <a:off x="228600" y="761250"/>
            <a:ext cx="11734800" cy="2763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Weak Learners - Random forest, logistic regression, Gradient boosting classifier. Individual models are trained on the shortlisted features and finally a voting classifier is used with a soft voting which averages the probabilities of each class predicted by the models.</a:t>
            </a: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Benefits:</a:t>
            </a: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The ensemble model combines a Random Forest, Logistic Regression, and Gradient Boosting model using soft voting. Each model contributes to the final prediction based on its confidence in its predictions. This approach often results in a more accurate and robust model, leveraging the strengths of each base learner.</a:t>
            </a:r>
            <a:endParaRPr sz="1800" b="1">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478" name="Google Shape;478;g2f3d7d57774_0_85"/>
          <p:cNvSpPr txBox="1"/>
          <p:nvPr/>
        </p:nvSpPr>
        <p:spPr>
          <a:xfrm>
            <a:off x="689500" y="40842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79" name="Google Shape;479;g2f3d7d57774_0_85"/>
          <p:cNvPicPr preferRelativeResize="0"/>
          <p:nvPr/>
        </p:nvPicPr>
        <p:blipFill>
          <a:blip r:embed="rId3">
            <a:alphaModFix/>
          </a:blip>
          <a:stretch>
            <a:fillRect/>
          </a:stretch>
        </p:blipFill>
        <p:spPr>
          <a:xfrm>
            <a:off x="141525" y="3695700"/>
            <a:ext cx="5896869" cy="2913750"/>
          </a:xfrm>
          <a:prstGeom prst="rect">
            <a:avLst/>
          </a:prstGeom>
          <a:noFill/>
          <a:ln>
            <a:noFill/>
          </a:ln>
        </p:spPr>
      </p:pic>
      <p:pic>
        <p:nvPicPr>
          <p:cNvPr id="480" name="Google Shape;480;g2f3d7d57774_0_85"/>
          <p:cNvPicPr preferRelativeResize="0"/>
          <p:nvPr/>
        </p:nvPicPr>
        <p:blipFill>
          <a:blip r:embed="rId4">
            <a:alphaModFix/>
          </a:blip>
          <a:stretch>
            <a:fillRect/>
          </a:stretch>
        </p:blipFill>
        <p:spPr>
          <a:xfrm>
            <a:off x="6038401" y="3763503"/>
            <a:ext cx="5500922" cy="3155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cxnSp>
        <p:nvCxnSpPr>
          <p:cNvPr id="486" name="Google Shape;486;g2f3d7d57774_0_7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87" name="Google Shape;487;g2f3d7d57774_0_76"/>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Feature Importance - Ensemble Method </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88" name="Google Shape;488;g2f3d7d57774_0_7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489" name="Google Shape;489;g2f3d7d57774_0_76"/>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300" b="1">
                <a:solidFill>
                  <a:schemeClr val="dk1"/>
                </a:solidFill>
              </a:rPr>
              <a:t>Total Time Spent on Website</a:t>
            </a:r>
            <a:r>
              <a:rPr lang="en-US" sz="1300">
                <a:solidFill>
                  <a:schemeClr val="dk1"/>
                </a:solidFill>
              </a:rPr>
              <a:t>: A high importance score suggests this feature is crucial for predicting outcomes, likely because more time spent indicates higher engagement or interest.</a:t>
            </a:r>
            <a:endParaRPr sz="1300">
              <a:solidFill>
                <a:schemeClr val="dk1"/>
              </a:solidFill>
            </a:endParaRPr>
          </a:p>
          <a:p>
            <a:pPr marL="0" marR="0" lvl="0" indent="0" algn="l" rtl="0">
              <a:lnSpc>
                <a:spcPct val="90000"/>
              </a:lnSpc>
              <a:spcBef>
                <a:spcPts val="1000"/>
              </a:spcBef>
              <a:spcAft>
                <a:spcPts val="0"/>
              </a:spcAft>
              <a:buClr>
                <a:srgbClr val="000000"/>
              </a:buClr>
              <a:buSzPts val="1800"/>
              <a:buFont typeface="Arial"/>
              <a:buNone/>
            </a:pPr>
            <a:r>
              <a:rPr lang="en-US" sz="1300" b="1">
                <a:solidFill>
                  <a:schemeClr val="dk1"/>
                </a:solidFill>
              </a:rPr>
              <a:t>Lead Source_Reference</a:t>
            </a:r>
            <a:r>
              <a:rPr lang="en-US" sz="1300">
                <a:solidFill>
                  <a:schemeClr val="dk1"/>
                </a:solidFill>
              </a:rPr>
              <a:t>: The importance of this feature might indicate that referrals have a strong impact on conversion rates.</a:t>
            </a:r>
            <a:endParaRPr sz="1300">
              <a:solidFill>
                <a:schemeClr val="dk1"/>
              </a:solidFill>
            </a:endParaRPr>
          </a:p>
          <a:p>
            <a:pPr marL="0" marR="0" lvl="0" indent="0" algn="l" rtl="0">
              <a:lnSpc>
                <a:spcPct val="90000"/>
              </a:lnSpc>
              <a:spcBef>
                <a:spcPts val="1000"/>
              </a:spcBef>
              <a:spcAft>
                <a:spcPts val="0"/>
              </a:spcAft>
              <a:buClr>
                <a:srgbClr val="000000"/>
              </a:buClr>
              <a:buSzPts val="18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2000" b="1" i="0" u="none" strike="noStrike" cap="none">
              <a:solidFill>
                <a:srgbClr val="000000"/>
              </a:solidFill>
              <a:latin typeface="Arial"/>
              <a:ea typeface="Arial"/>
              <a:cs typeface="Arial"/>
              <a:sym typeface="Arial"/>
            </a:endParaRPr>
          </a:p>
        </p:txBody>
      </p:sp>
      <p:sp>
        <p:nvSpPr>
          <p:cNvPr id="490" name="Google Shape;490;g2f3d7d57774_0_76"/>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491" name="Google Shape;491;g2f3d7d57774_0_76"/>
          <p:cNvPicPr preferRelativeResize="0"/>
          <p:nvPr/>
        </p:nvPicPr>
        <p:blipFill>
          <a:blip r:embed="rId3">
            <a:alphaModFix/>
          </a:blip>
          <a:stretch>
            <a:fillRect/>
          </a:stretch>
        </p:blipFill>
        <p:spPr>
          <a:xfrm>
            <a:off x="1207875" y="1676350"/>
            <a:ext cx="9155301" cy="56068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g2f3d7d57774_0_9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498" name="Google Shape;498;g2f3d7d57774_0_9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ROC comparison</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99" name="Google Shape;499;g2f3d7d57774_0_9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00" name="Google Shape;500;g2f3d7d57774_0_97"/>
          <p:cNvSpPr txBox="1"/>
          <p:nvPr/>
        </p:nvSpPr>
        <p:spPr>
          <a:xfrm>
            <a:off x="566575" y="6175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en-US" sz="1800" b="1">
                <a:solidFill>
                  <a:schemeClr val="dk1"/>
                </a:solidFill>
              </a:rPr>
              <a:t>Logistic Regression                         Random Forest                                                    Ensemble Method                                    </a:t>
            </a: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501" name="Google Shape;501;g2f3d7d57774_0_97"/>
          <p:cNvSpPr txBox="1"/>
          <p:nvPr/>
        </p:nvSpPr>
        <p:spPr>
          <a:xfrm>
            <a:off x="228600" y="4812625"/>
            <a:ext cx="11734800" cy="2040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r>
              <a:rPr lang="en-US" sz="1650">
                <a:solidFill>
                  <a:schemeClr val="dk1"/>
                </a:solidFill>
                <a:highlight>
                  <a:srgbClr val="FFFFFF"/>
                </a:highlight>
              </a:rPr>
              <a:t>The ROC curve comparison shows that while each model has its strengths, the ensemble method outperforms both Logistic Regression and Random Forest individually. This highlights the power of ensemble methods in machine learning, where the combination of different models often leads to better generalization and more robust performance on unseen data. The higher AUC of the ensemble method indicates its superior ability to distinguish between the classes, making it the preferred choice for this particular classification task.</a:t>
            </a: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pic>
        <p:nvPicPr>
          <p:cNvPr id="502" name="Google Shape;502;g2f3d7d57774_0_97"/>
          <p:cNvPicPr preferRelativeResize="0"/>
          <p:nvPr/>
        </p:nvPicPr>
        <p:blipFill>
          <a:blip r:embed="rId3">
            <a:alphaModFix/>
          </a:blip>
          <a:stretch>
            <a:fillRect/>
          </a:stretch>
        </p:blipFill>
        <p:spPr>
          <a:xfrm>
            <a:off x="3855500" y="1170900"/>
            <a:ext cx="3725562" cy="2759679"/>
          </a:xfrm>
          <a:prstGeom prst="rect">
            <a:avLst/>
          </a:prstGeom>
          <a:noFill/>
          <a:ln>
            <a:noFill/>
          </a:ln>
        </p:spPr>
      </p:pic>
      <p:pic>
        <p:nvPicPr>
          <p:cNvPr id="503" name="Google Shape;503;g2f3d7d57774_0_97"/>
          <p:cNvPicPr preferRelativeResize="0"/>
          <p:nvPr/>
        </p:nvPicPr>
        <p:blipFill>
          <a:blip r:embed="rId4">
            <a:alphaModFix/>
          </a:blip>
          <a:stretch>
            <a:fillRect/>
          </a:stretch>
        </p:blipFill>
        <p:spPr>
          <a:xfrm>
            <a:off x="7968200" y="991250"/>
            <a:ext cx="3842975" cy="2975724"/>
          </a:xfrm>
          <a:prstGeom prst="rect">
            <a:avLst/>
          </a:prstGeom>
          <a:noFill/>
          <a:ln>
            <a:noFill/>
          </a:ln>
        </p:spPr>
      </p:pic>
      <p:pic>
        <p:nvPicPr>
          <p:cNvPr id="504" name="Google Shape;504;g2f3d7d57774_0_97"/>
          <p:cNvPicPr preferRelativeResize="0"/>
          <p:nvPr/>
        </p:nvPicPr>
        <p:blipFill>
          <a:blip r:embed="rId5">
            <a:alphaModFix/>
          </a:blip>
          <a:stretch>
            <a:fillRect/>
          </a:stretch>
        </p:blipFill>
        <p:spPr>
          <a:xfrm>
            <a:off x="154651" y="1027227"/>
            <a:ext cx="3313700" cy="332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cxnSp>
        <p:nvCxnSpPr>
          <p:cNvPr id="510" name="Google Shape;510;g2f3d7d57774_0_10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11" name="Google Shape;511;g2f3d7d57774_0_106"/>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Findings and final recommendation</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12" name="Google Shape;512;g2f3d7d57774_0_10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13" name="Google Shape;513;g2f3d7d57774_0_106"/>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514" name="Google Shape;514;g2f3d7d57774_0_106"/>
          <p:cNvSpPr txBox="1"/>
          <p:nvPr/>
        </p:nvSpPr>
        <p:spPr>
          <a:xfrm>
            <a:off x="228600" y="615300"/>
            <a:ext cx="10366800" cy="1676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300" b="1">
                <a:solidFill>
                  <a:schemeClr val="dk1"/>
                </a:solidFill>
              </a:rPr>
              <a:t>Top 5 Features Identified</a:t>
            </a:r>
            <a:endParaRPr sz="1300" b="1">
              <a:solidFill>
                <a:schemeClr val="dk1"/>
              </a:solidFill>
            </a:endParaRPr>
          </a:p>
          <a:p>
            <a:pPr marL="457200" lvl="0" indent="-311150" algn="just" rtl="0">
              <a:lnSpc>
                <a:spcPct val="115000"/>
              </a:lnSpc>
              <a:spcBef>
                <a:spcPts val="1100"/>
              </a:spcBef>
              <a:spcAft>
                <a:spcPts val="0"/>
              </a:spcAft>
              <a:buClr>
                <a:schemeClr val="dk1"/>
              </a:buClr>
              <a:buSzPts val="1300"/>
              <a:buAutoNum type="arabicPeriod"/>
            </a:pPr>
            <a:r>
              <a:rPr lang="en-US" sz="1300" b="1">
                <a:solidFill>
                  <a:schemeClr val="dk1"/>
                </a:solidFill>
              </a:rPr>
              <a:t>Total Time Spent on Website</a:t>
            </a:r>
            <a:endParaRPr sz="1300" b="1">
              <a:solidFill>
                <a:schemeClr val="dk1"/>
              </a:solidFill>
            </a:endParaRPr>
          </a:p>
          <a:p>
            <a:pPr marL="457200" lvl="0" indent="-311150" algn="just" rtl="0">
              <a:lnSpc>
                <a:spcPct val="115000"/>
              </a:lnSpc>
              <a:spcBef>
                <a:spcPts val="0"/>
              </a:spcBef>
              <a:spcAft>
                <a:spcPts val="0"/>
              </a:spcAft>
              <a:buClr>
                <a:schemeClr val="dk1"/>
              </a:buClr>
              <a:buSzPts val="1300"/>
              <a:buAutoNum type="arabicPeriod"/>
            </a:pPr>
            <a:r>
              <a:rPr lang="en-US" sz="1300" b="1">
                <a:solidFill>
                  <a:schemeClr val="dk1"/>
                </a:solidFill>
              </a:rPr>
              <a:t>Lead Source_Reference</a:t>
            </a:r>
            <a:endParaRPr sz="1300" b="1">
              <a:solidFill>
                <a:schemeClr val="dk1"/>
              </a:solidFill>
            </a:endParaRPr>
          </a:p>
          <a:p>
            <a:pPr marL="457200" lvl="0" indent="-311150" algn="just" rtl="0">
              <a:lnSpc>
                <a:spcPct val="115000"/>
              </a:lnSpc>
              <a:spcBef>
                <a:spcPts val="0"/>
              </a:spcBef>
              <a:spcAft>
                <a:spcPts val="0"/>
              </a:spcAft>
              <a:buClr>
                <a:schemeClr val="dk1"/>
              </a:buClr>
              <a:buSzPts val="1300"/>
              <a:buAutoNum type="arabicPeriod"/>
            </a:pPr>
            <a:r>
              <a:rPr lang="en-US" sz="1300" b="1">
                <a:solidFill>
                  <a:schemeClr val="dk1"/>
                </a:solidFill>
              </a:rPr>
              <a:t>Last Activity_SMS Sent</a:t>
            </a:r>
            <a:endParaRPr sz="1300" b="1">
              <a:solidFill>
                <a:schemeClr val="dk1"/>
              </a:solidFill>
            </a:endParaRPr>
          </a:p>
          <a:p>
            <a:pPr marL="457200" lvl="0" indent="-311150" algn="just" rtl="0">
              <a:lnSpc>
                <a:spcPct val="115000"/>
              </a:lnSpc>
              <a:spcBef>
                <a:spcPts val="0"/>
              </a:spcBef>
              <a:spcAft>
                <a:spcPts val="0"/>
              </a:spcAft>
              <a:buClr>
                <a:schemeClr val="dk1"/>
              </a:buClr>
              <a:buSzPts val="1300"/>
              <a:buAutoNum type="arabicPeriod"/>
            </a:pPr>
            <a:r>
              <a:rPr lang="en-US" sz="1300" b="1">
                <a:solidFill>
                  <a:schemeClr val="dk1"/>
                </a:solidFill>
              </a:rPr>
              <a:t>Current Occupation_Working Professional</a:t>
            </a:r>
            <a:endParaRPr sz="1300" b="1">
              <a:solidFill>
                <a:schemeClr val="dk1"/>
              </a:solidFill>
            </a:endParaRPr>
          </a:p>
          <a:p>
            <a:pPr marL="457200" lvl="0" indent="-311150" algn="just" rtl="0">
              <a:lnSpc>
                <a:spcPct val="115000"/>
              </a:lnSpc>
              <a:spcBef>
                <a:spcPts val="0"/>
              </a:spcBef>
              <a:spcAft>
                <a:spcPts val="0"/>
              </a:spcAft>
              <a:buClr>
                <a:schemeClr val="dk1"/>
              </a:buClr>
              <a:buSzPts val="1300"/>
              <a:buAutoNum type="arabicPeriod"/>
            </a:pPr>
            <a:r>
              <a:rPr lang="en-US" sz="1300" b="1">
                <a:solidFill>
                  <a:schemeClr val="dk1"/>
                </a:solidFill>
              </a:rPr>
              <a:t>Lead Origin_Landing Page Submission</a:t>
            </a:r>
            <a:endParaRPr sz="1300" b="1">
              <a:solidFill>
                <a:schemeClr val="dk1"/>
              </a:solidFill>
            </a:endParaRPr>
          </a:p>
        </p:txBody>
      </p:sp>
      <p:pic>
        <p:nvPicPr>
          <p:cNvPr id="515" name="Google Shape;515;g2f3d7d57774_0_106"/>
          <p:cNvPicPr preferRelativeResize="0"/>
          <p:nvPr/>
        </p:nvPicPr>
        <p:blipFill>
          <a:blip r:embed="rId3">
            <a:alphaModFix/>
          </a:blip>
          <a:stretch>
            <a:fillRect/>
          </a:stretch>
        </p:blipFill>
        <p:spPr>
          <a:xfrm>
            <a:off x="1903375" y="2384100"/>
            <a:ext cx="7745524" cy="381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cxnSp>
        <p:nvCxnSpPr>
          <p:cNvPr id="521" name="Google Shape;521;g2f3d7d57774_0_14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22" name="Google Shape;522;g2f3d7d57774_0_142"/>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Findings and final recommendation</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23" name="Google Shape;523;g2f3d7d57774_0_14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24" name="Google Shape;524;g2f3d7d57774_0_142"/>
          <p:cNvSpPr txBox="1"/>
          <p:nvPr/>
        </p:nvSpPr>
        <p:spPr>
          <a:xfrm>
            <a:off x="228600" y="761250"/>
            <a:ext cx="11734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p:txBody>
      </p:sp>
      <p:sp>
        <p:nvSpPr>
          <p:cNvPr id="525" name="Google Shape;525;g2f3d7d57774_0_142"/>
          <p:cNvSpPr txBox="1"/>
          <p:nvPr/>
        </p:nvSpPr>
        <p:spPr>
          <a:xfrm>
            <a:off x="228600" y="4812625"/>
            <a:ext cx="11734800" cy="87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100"/>
              </a:spcBef>
              <a:spcAft>
                <a:spcPts val="0"/>
              </a:spcAft>
              <a:buNone/>
            </a:pPr>
            <a:endParaRPr sz="165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1100"/>
              </a:spcBef>
              <a:spcAft>
                <a:spcPts val="700"/>
              </a:spcAft>
              <a:buClr>
                <a:srgbClr val="000000"/>
              </a:buClr>
              <a:buSzPts val="1650"/>
              <a:buFont typeface="Arial"/>
              <a:buNone/>
            </a:pPr>
            <a:endParaRPr sz="1650" b="1" i="0" u="none" strike="noStrike" cap="none">
              <a:solidFill>
                <a:srgbClr val="0000FF"/>
              </a:solidFill>
              <a:highlight>
                <a:srgbClr val="FFFFFF"/>
              </a:highlight>
              <a:latin typeface="Arial"/>
              <a:ea typeface="Arial"/>
              <a:cs typeface="Arial"/>
              <a:sym typeface="Arial"/>
            </a:endParaRPr>
          </a:p>
        </p:txBody>
      </p:sp>
      <p:sp>
        <p:nvSpPr>
          <p:cNvPr id="526" name="Google Shape;526;g2f3d7d57774_0_142"/>
          <p:cNvSpPr txBox="1"/>
          <p:nvPr/>
        </p:nvSpPr>
        <p:spPr>
          <a:xfrm>
            <a:off x="266700" y="608850"/>
            <a:ext cx="6849900" cy="6068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400"/>
              </a:spcBef>
              <a:spcAft>
                <a:spcPts val="0"/>
              </a:spcAft>
              <a:buNone/>
            </a:pPr>
            <a:r>
              <a:rPr lang="en-US" b="1">
                <a:solidFill>
                  <a:schemeClr val="dk1"/>
                </a:solidFill>
              </a:rPr>
              <a:t>Recommendations to Improve Conversion</a:t>
            </a:r>
            <a:endParaRPr b="1">
              <a:solidFill>
                <a:schemeClr val="dk1"/>
              </a:solidFill>
            </a:endParaRPr>
          </a:p>
          <a:p>
            <a:pPr marL="457200" lvl="0" indent="-304800" algn="just" rtl="0">
              <a:lnSpc>
                <a:spcPct val="115000"/>
              </a:lnSpc>
              <a:spcBef>
                <a:spcPts val="1100"/>
              </a:spcBef>
              <a:spcAft>
                <a:spcPts val="0"/>
              </a:spcAft>
              <a:buClr>
                <a:schemeClr val="dk1"/>
              </a:buClr>
              <a:buSzPts val="1200"/>
              <a:buAutoNum type="arabicPeriod"/>
            </a:pPr>
            <a:r>
              <a:rPr lang="en-US" sz="1200" b="1">
                <a:solidFill>
                  <a:schemeClr val="dk1"/>
                </a:solidFill>
              </a:rPr>
              <a:t>Enhance Website Engagement</a:t>
            </a:r>
            <a:endParaRPr sz="1200" b="1">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Optimize Content</a:t>
            </a:r>
            <a:r>
              <a:rPr lang="en-US" sz="1200">
                <a:solidFill>
                  <a:schemeClr val="dk1"/>
                </a:solidFill>
              </a:rPr>
              <a:t>: Ensure that website content is engaging, relevant, and valuable to encourage longer visits. Use interactive elements, videos, and high-quality information.</a:t>
            </a:r>
            <a:endParaRPr sz="1200">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Improve User Experience</a:t>
            </a:r>
            <a:r>
              <a:rPr lang="en-US" sz="1200">
                <a:solidFill>
                  <a:schemeClr val="dk1"/>
                </a:solidFill>
              </a:rPr>
              <a:t>: Simplify navigation, reduce page load times, and ensure that the website is mobile-friendly to increase time spent on the site.</a:t>
            </a:r>
            <a:endParaRPr sz="1200">
              <a:solidFill>
                <a:schemeClr val="dk1"/>
              </a:solidFill>
            </a:endParaRPr>
          </a:p>
          <a:p>
            <a:pPr marL="457200" lvl="0" indent="-304800" algn="just" rtl="0">
              <a:lnSpc>
                <a:spcPct val="115000"/>
              </a:lnSpc>
              <a:spcBef>
                <a:spcPts val="0"/>
              </a:spcBef>
              <a:spcAft>
                <a:spcPts val="0"/>
              </a:spcAft>
              <a:buClr>
                <a:schemeClr val="dk1"/>
              </a:buClr>
              <a:buSzPts val="1200"/>
              <a:buAutoNum type="arabicPeriod"/>
            </a:pPr>
            <a:r>
              <a:rPr lang="en-US" sz="1200" b="1">
                <a:solidFill>
                  <a:schemeClr val="dk1"/>
                </a:solidFill>
              </a:rPr>
              <a:t>Leverage Referrals</a:t>
            </a:r>
            <a:endParaRPr sz="1200" b="1">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Referral Programs</a:t>
            </a:r>
            <a:r>
              <a:rPr lang="en-US" sz="1200">
                <a:solidFill>
                  <a:schemeClr val="dk1"/>
                </a:solidFill>
              </a:rPr>
              <a:t>: Develop or enhance referral programs to incentivize existing customers to refer new leads. Offer rewards or discounts for successful referrals.</a:t>
            </a:r>
            <a:endParaRPr sz="1200">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Build Partnerships</a:t>
            </a:r>
            <a:r>
              <a:rPr lang="en-US" sz="1200">
                <a:solidFill>
                  <a:schemeClr val="dk1"/>
                </a:solidFill>
              </a:rPr>
              <a:t>: Collaborate with partners or influencers who can refer high-quality leads.</a:t>
            </a:r>
            <a:endParaRPr sz="1200">
              <a:solidFill>
                <a:schemeClr val="dk1"/>
              </a:solidFill>
            </a:endParaRPr>
          </a:p>
          <a:p>
            <a:pPr marL="457200" lvl="0" indent="-304800" algn="just" rtl="0">
              <a:lnSpc>
                <a:spcPct val="115000"/>
              </a:lnSpc>
              <a:spcBef>
                <a:spcPts val="0"/>
              </a:spcBef>
              <a:spcAft>
                <a:spcPts val="0"/>
              </a:spcAft>
              <a:buClr>
                <a:schemeClr val="dk1"/>
              </a:buClr>
              <a:buSzPts val="1200"/>
              <a:buAutoNum type="arabicPeriod"/>
            </a:pPr>
            <a:r>
              <a:rPr lang="en-US" sz="1200" b="1">
                <a:solidFill>
                  <a:schemeClr val="dk1"/>
                </a:solidFill>
              </a:rPr>
              <a:t>Optimize SMS Communication</a:t>
            </a:r>
            <a:endParaRPr sz="1200" b="1">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Targeted SMS Campaigns</a:t>
            </a:r>
            <a:r>
              <a:rPr lang="en-US" sz="1200">
                <a:solidFill>
                  <a:schemeClr val="dk1"/>
                </a:solidFill>
              </a:rPr>
              <a:t>: Use SMS for timely and personalized follow-ups. Ensure that messages are relevant and provide value to the recipient.</a:t>
            </a:r>
            <a:endParaRPr sz="1200">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Automate SMS Notifications</a:t>
            </a:r>
            <a:r>
              <a:rPr lang="en-US" sz="1200">
                <a:solidFill>
                  <a:schemeClr val="dk1"/>
                </a:solidFill>
              </a:rPr>
              <a:t>: Set up automated SMS notifications for key actions, such as abandoned carts or special offers.</a:t>
            </a:r>
            <a:endParaRPr sz="1200">
              <a:solidFill>
                <a:schemeClr val="dk1"/>
              </a:solidFill>
            </a:endParaRPr>
          </a:p>
          <a:p>
            <a:pPr marL="457200" lvl="0" indent="-304800" algn="just" rtl="0">
              <a:lnSpc>
                <a:spcPct val="115000"/>
              </a:lnSpc>
              <a:spcBef>
                <a:spcPts val="0"/>
              </a:spcBef>
              <a:spcAft>
                <a:spcPts val="0"/>
              </a:spcAft>
              <a:buClr>
                <a:schemeClr val="dk1"/>
              </a:buClr>
              <a:buSzPts val="1200"/>
              <a:buAutoNum type="arabicPeriod"/>
            </a:pPr>
            <a:r>
              <a:rPr lang="en-US" sz="1200" b="1">
                <a:solidFill>
                  <a:schemeClr val="dk1"/>
                </a:solidFill>
              </a:rPr>
              <a:t>Tailor Offers for Working Professionals</a:t>
            </a:r>
            <a:endParaRPr sz="1200" b="1">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Customize Messaging</a:t>
            </a:r>
            <a:r>
              <a:rPr lang="en-US" sz="1200">
                <a:solidFill>
                  <a:schemeClr val="dk1"/>
                </a:solidFill>
              </a:rPr>
              <a:t>: Create targeted marketing campaigns specifically for working professionals, highlighting features and benefits that cater to their needs.</a:t>
            </a:r>
            <a:endParaRPr sz="1200">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Offer Flexible Solutions</a:t>
            </a:r>
            <a:r>
              <a:rPr lang="en-US" sz="1200">
                <a:solidFill>
                  <a:schemeClr val="dk1"/>
                </a:solidFill>
              </a:rPr>
              <a:t>: Provide flexible payment plans or options that cater to the schedules and needs of working professionals.</a:t>
            </a:r>
            <a:endParaRPr sz="1200">
              <a:solidFill>
                <a:schemeClr val="dk1"/>
              </a:solidFill>
            </a:endParaRPr>
          </a:p>
          <a:p>
            <a:pPr marL="457200" lvl="0" indent="-304800" algn="just" rtl="0">
              <a:lnSpc>
                <a:spcPct val="115000"/>
              </a:lnSpc>
              <a:spcBef>
                <a:spcPts val="0"/>
              </a:spcBef>
              <a:spcAft>
                <a:spcPts val="0"/>
              </a:spcAft>
              <a:buClr>
                <a:schemeClr val="dk1"/>
              </a:buClr>
              <a:buSzPts val="1200"/>
              <a:buAutoNum type="arabicPeriod"/>
            </a:pPr>
            <a:r>
              <a:rPr lang="en-US" sz="1200" b="1">
                <a:solidFill>
                  <a:schemeClr val="dk1"/>
                </a:solidFill>
              </a:rPr>
              <a:t>Enhance Landing Pages</a:t>
            </a:r>
            <a:endParaRPr sz="1200" b="1">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Optimize Forms</a:t>
            </a:r>
            <a:r>
              <a:rPr lang="en-US" sz="1200">
                <a:solidFill>
                  <a:schemeClr val="dk1"/>
                </a:solidFill>
              </a:rPr>
              <a:t>: Simplify and optimize landing page forms to reduce friction and improve conversion rates. Use A/B testing to find the most effective form designs.</a:t>
            </a:r>
            <a:endParaRPr sz="1200">
              <a:solidFill>
                <a:schemeClr val="dk1"/>
              </a:solidFill>
            </a:endParaRPr>
          </a:p>
          <a:p>
            <a:pPr marL="914400" lvl="1" indent="-304800" algn="just" rtl="0">
              <a:lnSpc>
                <a:spcPct val="115000"/>
              </a:lnSpc>
              <a:spcBef>
                <a:spcPts val="0"/>
              </a:spcBef>
              <a:spcAft>
                <a:spcPts val="0"/>
              </a:spcAft>
              <a:buClr>
                <a:schemeClr val="dk1"/>
              </a:buClr>
              <a:buSzPts val="1200"/>
              <a:buChar char="○"/>
            </a:pPr>
            <a:r>
              <a:rPr lang="en-US" sz="1200" b="1">
                <a:solidFill>
                  <a:schemeClr val="dk1"/>
                </a:solidFill>
              </a:rPr>
              <a:t>Personalize Content</a:t>
            </a:r>
            <a:r>
              <a:rPr lang="en-US" sz="1200">
                <a:solidFill>
                  <a:schemeClr val="dk1"/>
                </a:solidFill>
              </a:rPr>
              <a:t>: Ensure that landing page content is relevant to the source of the lead and aligns with their interests or needs.</a:t>
            </a:r>
            <a:endParaRPr sz="1200">
              <a:solidFill>
                <a:schemeClr val="dk1"/>
              </a:solidFill>
            </a:endParaRPr>
          </a:p>
        </p:txBody>
      </p:sp>
      <p:pic>
        <p:nvPicPr>
          <p:cNvPr id="527" name="Google Shape;527;g2f3d7d57774_0_142"/>
          <p:cNvPicPr preferRelativeResize="0"/>
          <p:nvPr/>
        </p:nvPicPr>
        <p:blipFill>
          <a:blip r:embed="rId3">
            <a:alphaModFix/>
          </a:blip>
          <a:stretch>
            <a:fillRect/>
          </a:stretch>
        </p:blipFill>
        <p:spPr>
          <a:xfrm>
            <a:off x="7116598" y="2234805"/>
            <a:ext cx="5075399" cy="25778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532"/>
        <p:cNvGrpSpPr/>
        <p:nvPr/>
      </p:nvGrpSpPr>
      <p:grpSpPr>
        <a:xfrm>
          <a:off x="0" y="0"/>
          <a:ext cx="0" cy="0"/>
          <a:chOff x="0" y="0"/>
          <a:chExt cx="0" cy="0"/>
        </a:xfrm>
      </p:grpSpPr>
      <p:grpSp>
        <p:nvGrpSpPr>
          <p:cNvPr id="533" name="Google Shape;533;g2f06bc744e6_0_22"/>
          <p:cNvGrpSpPr/>
          <p:nvPr/>
        </p:nvGrpSpPr>
        <p:grpSpPr>
          <a:xfrm>
            <a:off x="4325258" y="1544068"/>
            <a:ext cx="3541500" cy="3769801"/>
            <a:chOff x="4325258" y="1229517"/>
            <a:chExt cx="3541500" cy="3769801"/>
          </a:xfrm>
        </p:grpSpPr>
        <p:sp>
          <p:nvSpPr>
            <p:cNvPr id="534" name="Google Shape;534;g2f06bc744e6_0_22"/>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35" name="Google Shape;535;g2f06bc744e6_0_22"/>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536" name="Google Shape;536;g2f06bc744e6_0_22"/>
          <p:cNvSpPr txBox="1">
            <a:spLocks noGrp="1"/>
          </p:cNvSpPr>
          <p:nvPr>
            <p:ph type="ctrTitle"/>
          </p:nvPr>
        </p:nvSpPr>
        <p:spPr>
          <a:xfrm>
            <a:off x="1524000" y="2930403"/>
            <a:ext cx="9144000" cy="29922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Biz Objective 2</a:t>
            </a:r>
            <a:endParaRPr sz="7200" b="1">
              <a:solidFill>
                <a:schemeClr val="lt1"/>
              </a:solidFill>
            </a:endParaRPr>
          </a:p>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by</a:t>
            </a:r>
            <a:endParaRPr sz="7200" b="1">
              <a:solidFill>
                <a:schemeClr val="lt1"/>
              </a:solidFill>
            </a:endParaRPr>
          </a:p>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Jasmon Hoh</a:t>
            </a:r>
            <a:endParaRPr sz="7200" b="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cxnSp>
        <p:nvCxnSpPr>
          <p:cNvPr id="542" name="Google Shape;542;g279c37c1e72_0_2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43" name="Google Shape;543;g279c37c1e72_0_20"/>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44" name="Google Shape;544;g279c37c1e72_0_2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45" name="Google Shape;545;g279c37c1e72_0_20"/>
          <p:cNvSpPr txBox="1"/>
          <p:nvPr/>
        </p:nvSpPr>
        <p:spPr>
          <a:xfrm>
            <a:off x="2298750" y="814175"/>
            <a:ext cx="8648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a:solidFill>
                  <a:schemeClr val="accent5"/>
                </a:solidFill>
                <a:latin typeface="Quattrocento Sans"/>
                <a:ea typeface="Quattrocento Sans"/>
                <a:cs typeface="Quattrocento Sans"/>
                <a:sym typeface="Quattrocento Sans"/>
              </a:rPr>
              <a:t>To identify the factors that can increase time spent on website</a:t>
            </a:r>
            <a:endParaRPr sz="1400" b="0" i="0" u="none" strike="noStrike" cap="none">
              <a:solidFill>
                <a:schemeClr val="accent5"/>
              </a:solidFill>
              <a:latin typeface="Arial"/>
              <a:ea typeface="Arial"/>
              <a:cs typeface="Arial"/>
              <a:sym typeface="Arial"/>
            </a:endParaRPr>
          </a:p>
        </p:txBody>
      </p:sp>
      <p:sp>
        <p:nvSpPr>
          <p:cNvPr id="546" name="Google Shape;546;g279c37c1e72_0_20"/>
          <p:cNvSpPr txBox="1"/>
          <p:nvPr/>
        </p:nvSpPr>
        <p:spPr>
          <a:xfrm>
            <a:off x="342000" y="1414750"/>
            <a:ext cx="11583300" cy="4463700"/>
          </a:xfrm>
          <a:prstGeom prst="rect">
            <a:avLst/>
          </a:prstGeom>
          <a:noFill/>
          <a:ln>
            <a:noFill/>
          </a:ln>
        </p:spPr>
        <p:txBody>
          <a:bodyPr spcFirstLastPara="1" wrap="square" lIns="91425" tIns="91425" rIns="91425" bIns="91425" anchor="t" anchorCtr="0">
            <a:spAutoFit/>
          </a:bodyPr>
          <a:lstStyle/>
          <a:p>
            <a:pPr marL="457200" lvl="0" indent="-355600" algn="l" rtl="0">
              <a:lnSpc>
                <a:spcPct val="90000"/>
              </a:lnSpc>
              <a:spcBef>
                <a:spcPts val="0"/>
              </a:spcBef>
              <a:spcAft>
                <a:spcPts val="0"/>
              </a:spcAft>
              <a:buClr>
                <a:schemeClr val="dk1"/>
              </a:buClr>
              <a:buSzPts val="2000"/>
              <a:buFont typeface="Quattrocento Sans"/>
              <a:buChar char="●"/>
            </a:pPr>
            <a:r>
              <a:rPr lang="en-US" sz="2000">
                <a:solidFill>
                  <a:schemeClr val="dk1"/>
                </a:solidFill>
                <a:latin typeface="Quattrocento Sans"/>
                <a:ea typeface="Quattrocento Sans"/>
                <a:cs typeface="Quattrocento Sans"/>
                <a:sym typeface="Quattrocento Sans"/>
              </a:rPr>
              <a:t>Firstly, the education institute believes that the more time customers spends on their website, the more likely they will convert and also spread the word to their friends and family, expanding the clientele and improving future conversion chances for them.</a:t>
            </a:r>
            <a:endParaRPr sz="2000">
              <a:solidFill>
                <a:schemeClr val="dk1"/>
              </a:solidFill>
              <a:latin typeface="Quattrocento Sans"/>
              <a:ea typeface="Quattrocento Sans"/>
              <a:cs typeface="Quattrocento Sans"/>
              <a:sym typeface="Quattrocento Sans"/>
            </a:endParaRPr>
          </a:p>
          <a:p>
            <a:pPr marL="9144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9144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55600" algn="l" rtl="0">
              <a:lnSpc>
                <a:spcPct val="90000"/>
              </a:lnSpc>
              <a:spcBef>
                <a:spcPts val="0"/>
              </a:spcBef>
              <a:spcAft>
                <a:spcPts val="0"/>
              </a:spcAft>
              <a:buClr>
                <a:schemeClr val="dk1"/>
              </a:buClr>
              <a:buSzPts val="2000"/>
              <a:buFont typeface="Quattrocento Sans"/>
              <a:buChar char="●"/>
            </a:pPr>
            <a:r>
              <a:rPr lang="en-US" sz="2000">
                <a:solidFill>
                  <a:schemeClr val="dk1"/>
                </a:solidFill>
                <a:latin typeface="Quattrocento Sans"/>
                <a:ea typeface="Quattrocento Sans"/>
                <a:cs typeface="Quattrocento Sans"/>
                <a:sym typeface="Quattrocento Sans"/>
              </a:rPr>
              <a:t>Secondly, the first analysis also showed that time spent on websites is one of the most important factor that affects the conversion rate. Therefore, I am looking into factors to increase time spent on website in support of the greater objective on increasing conversion rate, to drill down further.</a:t>
            </a:r>
            <a:endParaRPr sz="2000">
              <a:solidFill>
                <a:schemeClr val="dk1"/>
              </a:solidFill>
              <a:latin typeface="Quattrocento Sans"/>
              <a:ea typeface="Quattrocento Sans"/>
              <a:cs typeface="Quattrocento Sans"/>
              <a:sym typeface="Quattrocento Sans"/>
            </a:endParaRPr>
          </a:p>
          <a:p>
            <a:pPr marL="9144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9144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55600" algn="l" rtl="0">
              <a:lnSpc>
                <a:spcPct val="90000"/>
              </a:lnSpc>
              <a:spcBef>
                <a:spcPts val="0"/>
              </a:spcBef>
              <a:spcAft>
                <a:spcPts val="0"/>
              </a:spcAft>
              <a:buClr>
                <a:schemeClr val="dk1"/>
              </a:buClr>
              <a:buSzPts val="2000"/>
              <a:buFont typeface="Quattrocento Sans"/>
              <a:buChar char="●"/>
            </a:pPr>
            <a:r>
              <a:rPr lang="en-US" sz="2000">
                <a:solidFill>
                  <a:schemeClr val="dk1"/>
                </a:solidFill>
                <a:latin typeface="Quattrocento Sans"/>
                <a:ea typeface="Quattrocento Sans"/>
                <a:cs typeface="Quattrocento Sans"/>
                <a:sym typeface="Quattrocento Sans"/>
              </a:rPr>
              <a:t>To summarize: I am examining the </a:t>
            </a:r>
            <a:r>
              <a:rPr lang="en-US" sz="2000" b="1">
                <a:solidFill>
                  <a:schemeClr val="dk1"/>
                </a:solidFill>
                <a:latin typeface="Quattrocento Sans"/>
                <a:ea typeface="Quattrocento Sans"/>
                <a:cs typeface="Quattrocento Sans"/>
                <a:sym typeface="Quattrocento Sans"/>
              </a:rPr>
              <a:t>factors</a:t>
            </a:r>
            <a:r>
              <a:rPr lang="en-US" sz="2000">
                <a:solidFill>
                  <a:schemeClr val="dk1"/>
                </a:solidFill>
                <a:latin typeface="Quattrocento Sans"/>
                <a:ea typeface="Quattrocento Sans"/>
                <a:cs typeface="Quattrocento Sans"/>
                <a:sym typeface="Quattrocento Sans"/>
              </a:rPr>
              <a:t> that lead to </a:t>
            </a:r>
            <a:r>
              <a:rPr lang="en-US" sz="2000" b="1">
                <a:solidFill>
                  <a:schemeClr val="dk1"/>
                </a:solidFill>
                <a:latin typeface="Quattrocento Sans"/>
                <a:ea typeface="Quattrocento Sans"/>
                <a:cs typeface="Quattrocento Sans"/>
                <a:sym typeface="Quattrocento Sans"/>
              </a:rPr>
              <a:t>more time being spent on the website</a:t>
            </a:r>
            <a:r>
              <a:rPr lang="en-US" sz="2000">
                <a:solidFill>
                  <a:schemeClr val="dk1"/>
                </a:solidFill>
                <a:latin typeface="Quattrocento Sans"/>
                <a:ea typeface="Quattrocento Sans"/>
                <a:cs typeface="Quattrocento Sans"/>
                <a:sym typeface="Quattrocento Sans"/>
              </a:rPr>
              <a:t>, and as such they can spend more resources to target this group of people that is likely to </a:t>
            </a:r>
            <a:r>
              <a:rPr lang="en-US" sz="2000" b="1">
                <a:solidFill>
                  <a:schemeClr val="dk1"/>
                </a:solidFill>
                <a:latin typeface="Quattrocento Sans"/>
                <a:ea typeface="Quattrocento Sans"/>
                <a:cs typeface="Quattrocento Sans"/>
                <a:sym typeface="Quattrocento Sans"/>
              </a:rPr>
              <a:t>lead to successful conversion</a:t>
            </a:r>
            <a:endParaRPr sz="2000" b="1">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cxnSp>
        <p:nvCxnSpPr>
          <p:cNvPr id="145" name="Google Shape;145;p6"/>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146" name="Google Shape;146;p6"/>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Business Understanding</a:t>
            </a:r>
            <a:endParaRPr sz="2800" b="0" i="0" u="none" strike="noStrike" cap="none">
              <a:solidFill>
                <a:srgbClr val="3F3F3F"/>
              </a:solidFill>
              <a:latin typeface="Century Gothic"/>
              <a:ea typeface="Century Gothic"/>
              <a:cs typeface="Century Gothic"/>
              <a:sym typeface="Century Gothic"/>
            </a:endParaRPr>
          </a:p>
        </p:txBody>
      </p:sp>
      <p:cxnSp>
        <p:nvCxnSpPr>
          <p:cNvPr id="147" name="Google Shape;147;p6"/>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148" name="Google Shape;148;p6"/>
          <p:cNvSpPr txBox="1"/>
          <p:nvPr/>
        </p:nvSpPr>
        <p:spPr>
          <a:xfrm>
            <a:off x="476664" y="855297"/>
            <a:ext cx="11238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49" name="Google Shape;149;p6"/>
          <p:cNvSpPr txBox="1"/>
          <p:nvPr/>
        </p:nvSpPr>
        <p:spPr>
          <a:xfrm>
            <a:off x="380100" y="990600"/>
            <a:ext cx="11583300" cy="6280200"/>
          </a:xfrm>
          <a:prstGeom prst="rect">
            <a:avLst/>
          </a:prstGeom>
          <a:noFill/>
          <a:ln>
            <a:noFill/>
          </a:ln>
        </p:spPr>
        <p:txBody>
          <a:bodyPr spcFirstLastPara="1" wrap="square" lIns="91425" tIns="91425" rIns="91425" bIns="91425" anchor="t" anchorCtr="0">
            <a:spAutoFit/>
          </a:bodyPr>
          <a:lstStyle/>
          <a:p>
            <a:pPr marL="457200" marR="0" lvl="0" indent="0" algn="l" rtl="0">
              <a:lnSpc>
                <a:spcPct val="90000"/>
              </a:lnSpc>
              <a:spcBef>
                <a:spcPts val="0"/>
              </a:spcBef>
              <a:spcAft>
                <a:spcPts val="0"/>
              </a:spcAft>
              <a:buClr>
                <a:srgbClr val="000000"/>
              </a:buClr>
              <a:buSzPts val="2000"/>
              <a:buFont typeface="Arial"/>
              <a:buNone/>
            </a:pPr>
            <a:r>
              <a:rPr lang="en-US" sz="2000" b="1" i="0" u="sng" strike="noStrike" cap="none">
                <a:solidFill>
                  <a:schemeClr val="dk1"/>
                </a:solidFill>
                <a:latin typeface="Quattrocento Sans"/>
                <a:ea typeface="Quattrocento Sans"/>
                <a:cs typeface="Quattrocento Sans"/>
                <a:sym typeface="Quattrocento Sans"/>
              </a:rPr>
              <a:t>Scenario Background:</a:t>
            </a:r>
            <a:endParaRPr sz="2000" b="1" i="0" u="sng" strike="noStrike" cap="none">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Clr>
                <a:srgbClr val="000000"/>
              </a:buClr>
              <a:buSzPts val="2000"/>
              <a:buFont typeface="Arial"/>
              <a:buNone/>
            </a:pPr>
            <a:endParaRPr sz="2000" b="1" i="0" u="sng" strike="noStrike" cap="none">
              <a:solidFill>
                <a:schemeClr val="dk1"/>
              </a:solidFill>
              <a:latin typeface="Quattrocento Sans"/>
              <a:ea typeface="Quattrocento Sans"/>
              <a:cs typeface="Quattrocento Sans"/>
              <a:sym typeface="Quattrocento Sans"/>
            </a:endParaRPr>
          </a:p>
          <a:p>
            <a:pPr marL="4572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The dataset, obtained from Kaggle, related to c</a:t>
            </a:r>
            <a:r>
              <a:rPr lang="en-US" sz="2000" b="1" i="0" u="none" strike="noStrike" cap="none">
                <a:solidFill>
                  <a:schemeClr val="dk1"/>
                </a:solidFill>
                <a:latin typeface="Quattrocento Sans"/>
                <a:ea typeface="Quattrocento Sans"/>
                <a:cs typeface="Quattrocento Sans"/>
                <a:sym typeface="Quattrocento Sans"/>
              </a:rPr>
              <a:t>onversion record of inquirers </a:t>
            </a:r>
            <a:r>
              <a:rPr lang="en-US" sz="2000" b="0" i="0" u="none" strike="noStrike" cap="none">
                <a:solidFill>
                  <a:schemeClr val="dk1"/>
                </a:solidFill>
                <a:latin typeface="Quattrocento Sans"/>
                <a:ea typeface="Quattrocento Sans"/>
                <a:cs typeface="Quattrocento Sans"/>
                <a:sym typeface="Quattrocento Sans"/>
              </a:rPr>
              <a:t>for enrolling course in X Education, an institution offering a diverse range of courses including financial management, e-commerce, business administration, healthcare, IT project managements, service excellence and other courses. </a:t>
            </a:r>
            <a:endParaRPr sz="20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4572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The dataset encompasses a comprehensive overview of inquirers, including their demographics, online behavior, lead sources, asymmetrical information, and most crucially, their conversion status - whether they ultimately enrolled in a course.  </a:t>
            </a:r>
            <a:endParaRPr sz="20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	</a:t>
            </a:r>
            <a:r>
              <a:rPr lang="en-US" sz="2000" b="1" i="0" u="sng" strike="noStrike" cap="none">
                <a:solidFill>
                  <a:schemeClr val="dk1"/>
                </a:solidFill>
                <a:latin typeface="Quattrocento Sans"/>
                <a:ea typeface="Quattrocento Sans"/>
                <a:cs typeface="Quattrocento Sans"/>
                <a:sym typeface="Quattrocento Sans"/>
              </a:rPr>
              <a:t>Data Mining:</a:t>
            </a:r>
            <a:endParaRPr sz="2000" b="1" i="0" u="sng" strike="noStrike" cap="none">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4572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Analyse the dataset and provides insights into which may reveal hidden patterns influencing enrollment decisions through:</a:t>
            </a:r>
            <a:endParaRPr sz="2000" b="0" i="0" u="none" strike="noStrike" cap="none">
              <a:solidFill>
                <a:schemeClr val="dk1"/>
              </a:solidFill>
              <a:latin typeface="Quattrocento Sans"/>
              <a:ea typeface="Quattrocento Sans"/>
              <a:cs typeface="Quattrocento Sans"/>
              <a:sym typeface="Quattrocento Sans"/>
            </a:endParaRPr>
          </a:p>
          <a:p>
            <a:pPr marL="914400" marR="0" lvl="1"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Clustering </a:t>
            </a:r>
            <a:endParaRPr sz="2000" b="0" i="0" u="none" strike="noStrike" cap="none">
              <a:solidFill>
                <a:schemeClr val="dk1"/>
              </a:solidFill>
              <a:latin typeface="Quattrocento Sans"/>
              <a:ea typeface="Quattrocento Sans"/>
              <a:cs typeface="Quattrocento Sans"/>
              <a:sym typeface="Quattrocento Sans"/>
            </a:endParaRPr>
          </a:p>
          <a:p>
            <a:pPr marL="914400" marR="0" lvl="1"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Regression Model </a:t>
            </a:r>
            <a:endParaRPr sz="2000" b="0" i="0" u="none" strike="noStrike" cap="none">
              <a:solidFill>
                <a:schemeClr val="dk1"/>
              </a:solidFill>
              <a:latin typeface="Quattrocento Sans"/>
              <a:ea typeface="Quattrocento Sans"/>
              <a:cs typeface="Quattrocento Sans"/>
              <a:sym typeface="Quattrocento Sans"/>
            </a:endParaRPr>
          </a:p>
          <a:p>
            <a:pPr marL="914400" marR="0" lvl="1"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Text Analytics </a:t>
            </a:r>
            <a:endParaRPr sz="2000" b="0" i="0" u="none" strike="noStrike" cap="none">
              <a:solidFill>
                <a:schemeClr val="dk1"/>
              </a:solidFill>
              <a:latin typeface="Quattrocento Sans"/>
              <a:ea typeface="Quattrocento Sans"/>
              <a:cs typeface="Quattrocento Sans"/>
              <a:sym typeface="Quattrocento Sans"/>
            </a:endParaRPr>
          </a:p>
          <a:p>
            <a:pPr marL="914400" marR="0" lvl="1"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Decision Tree</a:t>
            </a: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cxnSp>
        <p:nvCxnSpPr>
          <p:cNvPr id="552" name="Google Shape;552;g2ef211b3fc7_0_23"/>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53" name="Google Shape;553;g2ef211b3fc7_0_23"/>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54" name="Google Shape;554;g2ef211b3fc7_0_23"/>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55" name="Google Shape;555;g2ef211b3fc7_0_23"/>
          <p:cNvSpPr txBox="1"/>
          <p:nvPr/>
        </p:nvSpPr>
        <p:spPr>
          <a:xfrm>
            <a:off x="372950" y="6438900"/>
            <a:ext cx="10928700" cy="28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Note: Asymmetrique is a digital marketing company that also scores profiles and leads based on their company’s proprietary formula </a:t>
            </a:r>
            <a:endParaRPr sz="1300" b="0" i="0" u="none" strike="noStrike" cap="none">
              <a:solidFill>
                <a:schemeClr val="dk1"/>
              </a:solidFill>
              <a:latin typeface="Arial"/>
              <a:ea typeface="Arial"/>
              <a:cs typeface="Arial"/>
              <a:sym typeface="Arial"/>
            </a:endParaRPr>
          </a:p>
        </p:txBody>
      </p:sp>
      <p:sp>
        <p:nvSpPr>
          <p:cNvPr id="556" name="Google Shape;556;g2ef211b3fc7_0_23"/>
          <p:cNvSpPr txBox="1"/>
          <p:nvPr/>
        </p:nvSpPr>
        <p:spPr>
          <a:xfrm>
            <a:off x="38100" y="756450"/>
            <a:ext cx="12192000" cy="5448900"/>
          </a:xfrm>
          <a:prstGeom prst="rect">
            <a:avLst/>
          </a:prstGeom>
          <a:noFill/>
          <a:ln>
            <a:noFill/>
          </a:ln>
        </p:spPr>
        <p:txBody>
          <a:bodyPr spcFirstLastPara="1" wrap="square" lIns="91425" tIns="91425" rIns="91425" bIns="91425" anchor="t" anchorCtr="0">
            <a:spAutoFit/>
          </a:bodyPr>
          <a:lstStyle/>
          <a:p>
            <a:pPr marL="101600" lvl="0" indent="0" algn="l" rtl="0">
              <a:lnSpc>
                <a:spcPct val="90000"/>
              </a:lnSpc>
              <a:spcBef>
                <a:spcPts val="0"/>
              </a:spcBef>
              <a:spcAft>
                <a:spcPts val="0"/>
              </a:spcAft>
              <a:buNone/>
            </a:pPr>
            <a:r>
              <a:rPr lang="en-US" sz="1600" u="sng">
                <a:solidFill>
                  <a:schemeClr val="dk1"/>
                </a:solidFill>
                <a:latin typeface="Quattrocento Sans"/>
                <a:ea typeface="Quattrocento Sans"/>
                <a:cs typeface="Quattrocento Sans"/>
                <a:sym typeface="Quattrocento Sans"/>
              </a:rPr>
              <a:t>Data Cleaning and Transformation:</a:t>
            </a:r>
            <a:endParaRPr sz="1600" u="sng">
              <a:solidFill>
                <a:schemeClr val="dk1"/>
              </a:solidFill>
              <a:latin typeface="Quattrocento Sans"/>
              <a:ea typeface="Quattrocento Sans"/>
              <a:cs typeface="Quattrocento Sans"/>
              <a:sym typeface="Quattrocento Sans"/>
            </a:endParaRPr>
          </a:p>
          <a:p>
            <a:pPr marL="12700" lvl="0" indent="0" algn="l" rtl="0">
              <a:lnSpc>
                <a:spcPct val="9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457200" lvl="0"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Dependent Variable: Time spent on website (Continuous variable)</a:t>
            </a:r>
            <a:endParaRPr sz="16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457200" lvl="0"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Final Independent Variables Simplification / Transformation (10 variables) :</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Country (From 38 categories→ To </a:t>
            </a:r>
            <a:r>
              <a:rPr lang="en-US" sz="1600" b="1">
                <a:solidFill>
                  <a:schemeClr val="dk1"/>
                </a:solidFill>
                <a:latin typeface="Quattrocento Sans"/>
                <a:ea typeface="Quattrocento Sans"/>
                <a:cs typeface="Quattrocento Sans"/>
                <a:sym typeface="Quattrocento Sans"/>
              </a:rPr>
              <a:t>Binary</a:t>
            </a:r>
            <a:r>
              <a:rPr lang="en-US" sz="1600">
                <a:solidFill>
                  <a:schemeClr val="dk1"/>
                </a:solidFill>
                <a:latin typeface="Quattrocento Sans"/>
                <a:ea typeface="Quattrocento Sans"/>
                <a:cs typeface="Quattrocento Sans"/>
                <a:sym typeface="Quattrocento Sans"/>
              </a:rPr>
              <a:t> (India / Not India)</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City (From 7 categories → To </a:t>
            </a:r>
            <a:r>
              <a:rPr lang="en-US" sz="1600" b="1">
                <a:solidFill>
                  <a:schemeClr val="dk1"/>
                </a:solidFill>
                <a:latin typeface="Quattrocento Sans"/>
                <a:ea typeface="Quattrocento Sans"/>
                <a:cs typeface="Quattrocento Sans"/>
                <a:sym typeface="Quattrocento Sans"/>
              </a:rPr>
              <a:t>Binary</a:t>
            </a:r>
            <a:r>
              <a:rPr lang="en-US" sz="1600">
                <a:solidFill>
                  <a:schemeClr val="dk1"/>
                </a:solidFill>
                <a:latin typeface="Quattrocento Sans"/>
                <a:ea typeface="Quattrocento Sans"/>
                <a:cs typeface="Quattrocento Sans"/>
                <a:sym typeface="Quattrocento Sans"/>
              </a:rPr>
              <a:t> (Mumbai / Not Mumbai)</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Occupation (From 6 categories → To </a:t>
            </a:r>
            <a:r>
              <a:rPr lang="en-US" sz="1600" b="1">
                <a:solidFill>
                  <a:schemeClr val="dk1"/>
                </a:solidFill>
                <a:latin typeface="Quattrocento Sans"/>
                <a:ea typeface="Quattrocento Sans"/>
                <a:cs typeface="Quattrocento Sans"/>
                <a:sym typeface="Quattrocento Sans"/>
              </a:rPr>
              <a:t>Binary</a:t>
            </a:r>
            <a:r>
              <a:rPr lang="en-US" sz="1600">
                <a:solidFill>
                  <a:schemeClr val="dk1"/>
                </a:solidFill>
                <a:latin typeface="Quattrocento Sans"/>
                <a:ea typeface="Quattrocento Sans"/>
                <a:cs typeface="Quattrocento Sans"/>
                <a:sym typeface="Quattrocento Sans"/>
              </a:rPr>
              <a:t> (Working / Not working)</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Specialization (From 19 categories → To </a:t>
            </a:r>
            <a:r>
              <a:rPr lang="en-US" sz="1600" b="1">
                <a:solidFill>
                  <a:schemeClr val="dk1"/>
                </a:solidFill>
                <a:latin typeface="Quattrocento Sans"/>
                <a:ea typeface="Quattrocento Sans"/>
                <a:cs typeface="Quattrocento Sans"/>
                <a:sym typeface="Quattrocento Sans"/>
              </a:rPr>
              <a:t>4 categories </a:t>
            </a:r>
            <a:r>
              <a:rPr lang="en-US" sz="1600">
                <a:solidFill>
                  <a:schemeClr val="dk1"/>
                </a:solidFill>
                <a:latin typeface="Quattrocento Sans"/>
                <a:ea typeface="Quattrocento Sans"/>
                <a:cs typeface="Quattrocento Sans"/>
                <a:sym typeface="Quattrocento Sans"/>
              </a:rPr>
              <a:t>(Finance / Business / Marketing / HR)</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Lead Quality (From 5 ordinal categories → To </a:t>
            </a:r>
            <a:r>
              <a:rPr lang="en-US" sz="1600" b="1">
                <a:solidFill>
                  <a:schemeClr val="dk1"/>
                </a:solidFill>
                <a:latin typeface="Quattrocento Sans"/>
                <a:ea typeface="Quattrocento Sans"/>
                <a:cs typeface="Quattrocento Sans"/>
                <a:sym typeface="Quattrocento Sans"/>
              </a:rPr>
              <a:t>Binary</a:t>
            </a:r>
            <a:r>
              <a:rPr lang="en-US" sz="1600">
                <a:solidFill>
                  <a:schemeClr val="dk1"/>
                </a:solidFill>
                <a:latin typeface="Quattrocento Sans"/>
                <a:ea typeface="Quattrocento Sans"/>
                <a:cs typeface="Quattrocento Sans"/>
                <a:sym typeface="Quattrocento Sans"/>
              </a:rPr>
              <a:t> (Highly relevant / Not or low relevance)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Lead Source (From 21 categories → To </a:t>
            </a:r>
            <a:r>
              <a:rPr lang="en-US" sz="1600" b="1">
                <a:solidFill>
                  <a:schemeClr val="dk1"/>
                </a:solidFill>
                <a:latin typeface="Quattrocento Sans"/>
                <a:ea typeface="Quattrocento Sans"/>
                <a:cs typeface="Quattrocento Sans"/>
                <a:sym typeface="Quattrocento Sans"/>
              </a:rPr>
              <a:t>3 categories </a:t>
            </a:r>
            <a:r>
              <a:rPr lang="en-US" sz="1600">
                <a:solidFill>
                  <a:schemeClr val="dk1"/>
                </a:solidFill>
                <a:latin typeface="Quattrocento Sans"/>
                <a:ea typeface="Quattrocento Sans"/>
                <a:cs typeface="Quattrocento Sans"/>
                <a:sym typeface="Quattrocento Sans"/>
              </a:rPr>
              <a:t>(Social Media, Search Engine, Direct Traffic)</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Asymmetrique Profile Score (</a:t>
            </a:r>
            <a:r>
              <a:rPr lang="en-US" sz="1600" b="1">
                <a:solidFill>
                  <a:schemeClr val="dk1"/>
                </a:solidFill>
                <a:latin typeface="Quattrocento Sans"/>
                <a:ea typeface="Quattrocento Sans"/>
                <a:cs typeface="Quattrocento Sans"/>
                <a:sym typeface="Quattrocento Sans"/>
              </a:rPr>
              <a:t>Continuous</a:t>
            </a:r>
            <a:r>
              <a:rPr lang="en-US" sz="1600">
                <a:solidFill>
                  <a:schemeClr val="dk1"/>
                </a:solidFill>
                <a:latin typeface="Quattrocento Sans"/>
                <a:ea typeface="Quattrocento Sans"/>
                <a:cs typeface="Quattrocento Sans"/>
                <a:sym typeface="Quattrocento Sans"/>
              </a:rPr>
              <a:t> variable)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Asymmetrique Activity Score (</a:t>
            </a:r>
            <a:r>
              <a:rPr lang="en-US" sz="1600" b="1">
                <a:solidFill>
                  <a:schemeClr val="dk1"/>
                </a:solidFill>
                <a:latin typeface="Quattrocento Sans"/>
                <a:ea typeface="Quattrocento Sans"/>
                <a:cs typeface="Quattrocento Sans"/>
                <a:sym typeface="Quattrocento Sans"/>
              </a:rPr>
              <a:t>Continuous</a:t>
            </a:r>
            <a:r>
              <a:rPr lang="en-US" sz="1600">
                <a:solidFill>
                  <a:schemeClr val="dk1"/>
                </a:solidFill>
                <a:latin typeface="Quattrocento Sans"/>
                <a:ea typeface="Quattrocento Sans"/>
                <a:cs typeface="Quattrocento Sans"/>
                <a:sym typeface="Quattrocento Sans"/>
              </a:rPr>
              <a:t> variable)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Total Page Views (</a:t>
            </a:r>
            <a:r>
              <a:rPr lang="en-US" sz="1600" b="1">
                <a:solidFill>
                  <a:schemeClr val="dk1"/>
                </a:solidFill>
                <a:latin typeface="Quattrocento Sans"/>
                <a:ea typeface="Quattrocento Sans"/>
                <a:cs typeface="Quattrocento Sans"/>
                <a:sym typeface="Quattrocento Sans"/>
              </a:rPr>
              <a:t>Continuous</a:t>
            </a:r>
            <a:r>
              <a:rPr lang="en-US" sz="1600">
                <a:solidFill>
                  <a:schemeClr val="dk1"/>
                </a:solidFill>
                <a:latin typeface="Quattrocento Sans"/>
                <a:ea typeface="Quattrocento Sans"/>
                <a:cs typeface="Quattrocento Sans"/>
                <a:sym typeface="Quattrocento Sans"/>
              </a:rPr>
              <a:t> variable)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Total Visits (</a:t>
            </a:r>
            <a:r>
              <a:rPr lang="en-US" sz="1600" b="1">
                <a:solidFill>
                  <a:schemeClr val="dk1"/>
                </a:solidFill>
                <a:latin typeface="Quattrocento Sans"/>
                <a:ea typeface="Quattrocento Sans"/>
                <a:cs typeface="Quattrocento Sans"/>
                <a:sym typeface="Quattrocento Sans"/>
              </a:rPr>
              <a:t>Continuous</a:t>
            </a:r>
            <a:r>
              <a:rPr lang="en-US" sz="1600">
                <a:solidFill>
                  <a:schemeClr val="dk1"/>
                </a:solidFill>
                <a:latin typeface="Quattrocento Sans"/>
                <a:ea typeface="Quattrocento Sans"/>
                <a:cs typeface="Quattrocento Sans"/>
                <a:sym typeface="Quattrocento Sans"/>
              </a:rPr>
              <a:t> variable)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I also changed to “NaN” for all the observations with “Select” as response</a:t>
            </a:r>
            <a:endParaRPr sz="1600">
              <a:solidFill>
                <a:schemeClr val="dk1"/>
              </a:solidFill>
              <a:latin typeface="Quattrocento Sans"/>
              <a:ea typeface="Quattrocento Sans"/>
              <a:cs typeface="Quattrocento Sans"/>
              <a:sym typeface="Quattrocento Sans"/>
            </a:endParaRPr>
          </a:p>
          <a:p>
            <a:pPr marL="914400" lvl="0" indent="0" algn="l" rtl="0">
              <a:lnSpc>
                <a:spcPct val="90000"/>
              </a:lnSpc>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457200" lvl="0"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Rejected independent variables (as they are similar to the Profile/Activity Score)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Asymmetrique Profile Index (Ordinal variable)</a:t>
            </a:r>
            <a:endParaRPr sz="1600">
              <a:solidFill>
                <a:schemeClr val="dk1"/>
              </a:solidFill>
              <a:latin typeface="Quattrocento Sans"/>
              <a:ea typeface="Quattrocento Sans"/>
              <a:cs typeface="Quattrocento Sans"/>
              <a:sym typeface="Quattrocento Sans"/>
            </a:endParaRPr>
          </a:p>
          <a:p>
            <a:pPr marL="914400" lvl="1" indent="-330200" algn="l" rtl="0">
              <a:lnSpc>
                <a:spcPct val="90000"/>
              </a:lnSpc>
              <a:spcBef>
                <a:spcPts val="0"/>
              </a:spcBef>
              <a:spcAft>
                <a:spcPts val="0"/>
              </a:spcAft>
              <a:buClr>
                <a:schemeClr val="dk1"/>
              </a:buClr>
              <a:buSzPts val="1600"/>
              <a:buFont typeface="Quattrocento Sans"/>
              <a:buChar char="○"/>
            </a:pPr>
            <a:r>
              <a:rPr lang="en-US" sz="1600">
                <a:solidFill>
                  <a:schemeClr val="dk1"/>
                </a:solidFill>
                <a:latin typeface="Quattrocento Sans"/>
                <a:ea typeface="Quattrocento Sans"/>
                <a:cs typeface="Quattrocento Sans"/>
                <a:sym typeface="Quattrocento Sans"/>
              </a:rPr>
              <a:t>Asymmetrique Activity Index (Ordinal variable)</a:t>
            </a:r>
            <a:endParaRPr sz="16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557" name="Google Shape;557;g2ef211b3fc7_0_23"/>
          <p:cNvPicPr preferRelativeResize="0"/>
          <p:nvPr/>
        </p:nvPicPr>
        <p:blipFill>
          <a:blip r:embed="rId3">
            <a:alphaModFix/>
          </a:blip>
          <a:stretch>
            <a:fillRect/>
          </a:stretch>
        </p:blipFill>
        <p:spPr>
          <a:xfrm>
            <a:off x="7293700" y="1171925"/>
            <a:ext cx="4631600" cy="1305600"/>
          </a:xfrm>
          <a:prstGeom prst="rect">
            <a:avLst/>
          </a:prstGeom>
          <a:noFill/>
          <a:ln>
            <a:noFill/>
          </a:ln>
        </p:spPr>
      </p:pic>
      <p:pic>
        <p:nvPicPr>
          <p:cNvPr id="558" name="Google Shape;558;g2ef211b3fc7_0_23"/>
          <p:cNvPicPr preferRelativeResize="0"/>
          <p:nvPr/>
        </p:nvPicPr>
        <p:blipFill>
          <a:blip r:embed="rId4">
            <a:alphaModFix/>
          </a:blip>
          <a:stretch>
            <a:fillRect/>
          </a:stretch>
        </p:blipFill>
        <p:spPr>
          <a:xfrm>
            <a:off x="8179175" y="3695700"/>
            <a:ext cx="3376175" cy="2790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cxnSp>
        <p:nvCxnSpPr>
          <p:cNvPr id="564" name="Google Shape;564;g2f3d52e38da_0_11"/>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65" name="Google Shape;565;g2f3d52e38da_0_11"/>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66" name="Google Shape;566;g2f3d52e38da_0_11"/>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567" name="Google Shape;567;g2f3d52e38da_0_11"/>
          <p:cNvSpPr txBox="1"/>
          <p:nvPr/>
        </p:nvSpPr>
        <p:spPr>
          <a:xfrm>
            <a:off x="172425" y="926025"/>
            <a:ext cx="7671600" cy="5602800"/>
          </a:xfrm>
          <a:prstGeom prst="rect">
            <a:avLst/>
          </a:prstGeom>
          <a:noFill/>
          <a:ln>
            <a:noFill/>
          </a:ln>
        </p:spPr>
        <p:txBody>
          <a:bodyPr spcFirstLastPara="1" wrap="square" lIns="91425" tIns="91425" rIns="91425" bIns="91425" anchor="t" anchorCtr="0">
            <a:spAutoFit/>
          </a:bodyPr>
          <a:lstStyle/>
          <a:p>
            <a:pPr marL="101600" lvl="0" indent="0" algn="l" rtl="0">
              <a:lnSpc>
                <a:spcPct val="90000"/>
              </a:lnSpc>
              <a:spcBef>
                <a:spcPts val="0"/>
              </a:spcBef>
              <a:spcAft>
                <a:spcPts val="0"/>
              </a:spcAft>
              <a:buNone/>
            </a:pPr>
            <a:r>
              <a:rPr lang="en-US" sz="1800" u="sng">
                <a:solidFill>
                  <a:schemeClr val="dk1"/>
                </a:solidFill>
                <a:latin typeface="Quattrocento Sans"/>
                <a:ea typeface="Quattrocento Sans"/>
                <a:cs typeface="Quattrocento Sans"/>
                <a:sym typeface="Quattrocento Sans"/>
              </a:rPr>
              <a:t>Missing Values</a:t>
            </a:r>
            <a:endParaRPr sz="1800" u="sng">
              <a:solidFill>
                <a:schemeClr val="dk1"/>
              </a:solidFill>
              <a:latin typeface="Quattrocento Sans"/>
              <a:ea typeface="Quattrocento Sans"/>
              <a:cs typeface="Quattrocento Sans"/>
              <a:sym typeface="Quattrocento Sans"/>
            </a:endParaRPr>
          </a:p>
          <a:p>
            <a:pPr marL="101600" lvl="0" indent="0" algn="l" rtl="0">
              <a:lnSpc>
                <a:spcPct val="90000"/>
              </a:lnSpc>
              <a:spcBef>
                <a:spcPts val="0"/>
              </a:spcBef>
              <a:spcAft>
                <a:spcPts val="0"/>
              </a:spcAft>
              <a:buNone/>
            </a:pPr>
            <a:endParaRPr sz="1800" u="sng">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Total number of observations is 9,240</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All 10 of the selected independent variables has some missing values, ranging from 36 to 4,767</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As the number of missing values is quite large for some variables (e.g. lead quality), and the distribution is quite skewed, it is not feasible to just use mode imputation either (e.g. Lead quality would then have been 8,603 (93%) vs 637 (7%))</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I opted for listwise deletion instead, to at least capture data from respondents that have an answer for all the selected variables</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As 1,586 observations did not have any missing variables, which is still sufficiently large, I chose that as my sample size</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Final sample size = 1,586 observations</a:t>
            </a:r>
            <a:endParaRPr sz="1800">
              <a:solidFill>
                <a:schemeClr val="dk1"/>
              </a:solidFill>
              <a:latin typeface="Quattrocento Sans"/>
              <a:ea typeface="Quattrocento Sans"/>
              <a:cs typeface="Quattrocento Sans"/>
              <a:sym typeface="Quattrocento Sans"/>
            </a:endParaRPr>
          </a:p>
        </p:txBody>
      </p:sp>
      <p:pic>
        <p:nvPicPr>
          <p:cNvPr id="568" name="Google Shape;568;g2f3d52e38da_0_11"/>
          <p:cNvPicPr preferRelativeResize="0"/>
          <p:nvPr/>
        </p:nvPicPr>
        <p:blipFill>
          <a:blip r:embed="rId3">
            <a:alphaModFix/>
          </a:blip>
          <a:stretch>
            <a:fillRect/>
          </a:stretch>
        </p:blipFill>
        <p:spPr>
          <a:xfrm>
            <a:off x="7587225" y="926025"/>
            <a:ext cx="4299974" cy="1926650"/>
          </a:xfrm>
          <a:prstGeom prst="rect">
            <a:avLst/>
          </a:prstGeom>
          <a:noFill/>
          <a:ln>
            <a:noFill/>
          </a:ln>
        </p:spPr>
      </p:pic>
      <p:pic>
        <p:nvPicPr>
          <p:cNvPr id="569" name="Google Shape;569;g2f3d52e38da_0_11"/>
          <p:cNvPicPr preferRelativeResize="0"/>
          <p:nvPr/>
        </p:nvPicPr>
        <p:blipFill>
          <a:blip r:embed="rId4">
            <a:alphaModFix/>
          </a:blip>
          <a:stretch>
            <a:fillRect/>
          </a:stretch>
        </p:blipFill>
        <p:spPr>
          <a:xfrm>
            <a:off x="7954538" y="2919900"/>
            <a:ext cx="3565349" cy="775800"/>
          </a:xfrm>
          <a:prstGeom prst="rect">
            <a:avLst/>
          </a:prstGeom>
          <a:noFill/>
          <a:ln>
            <a:noFill/>
          </a:ln>
        </p:spPr>
      </p:pic>
      <p:pic>
        <p:nvPicPr>
          <p:cNvPr id="570" name="Google Shape;570;g2f3d52e38da_0_11"/>
          <p:cNvPicPr preferRelativeResize="0"/>
          <p:nvPr/>
        </p:nvPicPr>
        <p:blipFill>
          <a:blip r:embed="rId5">
            <a:alphaModFix/>
          </a:blip>
          <a:stretch>
            <a:fillRect/>
          </a:stretch>
        </p:blipFill>
        <p:spPr>
          <a:xfrm>
            <a:off x="7954550" y="3868300"/>
            <a:ext cx="3680006" cy="2857500"/>
          </a:xfrm>
          <a:prstGeom prst="rect">
            <a:avLst/>
          </a:prstGeom>
          <a:noFill/>
          <a:ln>
            <a:noFill/>
          </a:ln>
        </p:spPr>
      </p:pic>
      <p:sp>
        <p:nvSpPr>
          <p:cNvPr id="571" name="Google Shape;571;g2f3d52e38da_0_11"/>
          <p:cNvSpPr/>
          <p:nvPr/>
        </p:nvSpPr>
        <p:spPr>
          <a:xfrm>
            <a:off x="8495275" y="4747725"/>
            <a:ext cx="3024600" cy="20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cxnSp>
        <p:nvCxnSpPr>
          <p:cNvPr id="577" name="Google Shape;577;g2f3d52e38da_0_3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78" name="Google Shape;578;g2f3d52e38da_0_34"/>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79" name="Google Shape;579;g2f3d52e38da_0_3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580" name="Google Shape;580;g2f3d52e38da_0_34"/>
          <p:cNvPicPr preferRelativeResize="0"/>
          <p:nvPr/>
        </p:nvPicPr>
        <p:blipFill>
          <a:blip r:embed="rId3">
            <a:alphaModFix/>
          </a:blip>
          <a:stretch>
            <a:fillRect/>
          </a:stretch>
        </p:blipFill>
        <p:spPr>
          <a:xfrm>
            <a:off x="143675" y="990597"/>
            <a:ext cx="12191999" cy="2644205"/>
          </a:xfrm>
          <a:prstGeom prst="rect">
            <a:avLst/>
          </a:prstGeom>
          <a:noFill/>
          <a:ln>
            <a:noFill/>
          </a:ln>
        </p:spPr>
      </p:pic>
      <p:pic>
        <p:nvPicPr>
          <p:cNvPr id="581" name="Google Shape;581;g2f3d52e38da_0_34"/>
          <p:cNvPicPr preferRelativeResize="0"/>
          <p:nvPr/>
        </p:nvPicPr>
        <p:blipFill>
          <a:blip r:embed="rId4">
            <a:alphaModFix/>
          </a:blip>
          <a:stretch>
            <a:fillRect/>
          </a:stretch>
        </p:blipFill>
        <p:spPr>
          <a:xfrm>
            <a:off x="152400" y="3787202"/>
            <a:ext cx="11738447" cy="2918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cxnSp>
        <p:nvCxnSpPr>
          <p:cNvPr id="587" name="Google Shape;587;g2f3d52e38da_0_49"/>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88" name="Google Shape;588;g2f3d52e38da_0_49"/>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89" name="Google Shape;589;g2f3d52e38da_0_49"/>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590" name="Google Shape;590;g2f3d52e38da_0_49"/>
          <p:cNvPicPr preferRelativeResize="0"/>
          <p:nvPr/>
        </p:nvPicPr>
        <p:blipFill>
          <a:blip r:embed="rId3">
            <a:alphaModFix/>
          </a:blip>
          <a:stretch>
            <a:fillRect/>
          </a:stretch>
        </p:blipFill>
        <p:spPr>
          <a:xfrm>
            <a:off x="5628279" y="1118700"/>
            <a:ext cx="6411322" cy="1947423"/>
          </a:xfrm>
          <a:prstGeom prst="rect">
            <a:avLst/>
          </a:prstGeom>
          <a:noFill/>
          <a:ln>
            <a:noFill/>
          </a:ln>
        </p:spPr>
      </p:pic>
      <p:pic>
        <p:nvPicPr>
          <p:cNvPr id="591" name="Google Shape;591;g2f3d52e38da_0_49"/>
          <p:cNvPicPr preferRelativeResize="0"/>
          <p:nvPr/>
        </p:nvPicPr>
        <p:blipFill>
          <a:blip r:embed="rId4">
            <a:alphaModFix/>
          </a:blip>
          <a:stretch>
            <a:fillRect/>
          </a:stretch>
        </p:blipFill>
        <p:spPr>
          <a:xfrm>
            <a:off x="228600" y="3695700"/>
            <a:ext cx="11465373" cy="2918400"/>
          </a:xfrm>
          <a:prstGeom prst="rect">
            <a:avLst/>
          </a:prstGeom>
          <a:noFill/>
          <a:ln>
            <a:noFill/>
          </a:ln>
        </p:spPr>
      </p:pic>
      <p:sp>
        <p:nvSpPr>
          <p:cNvPr id="592" name="Google Shape;592;g2f3d52e38da_0_49"/>
          <p:cNvSpPr txBox="1"/>
          <p:nvPr/>
        </p:nvSpPr>
        <p:spPr>
          <a:xfrm>
            <a:off x="228600" y="600900"/>
            <a:ext cx="5114100" cy="3016800"/>
          </a:xfrm>
          <a:prstGeom prst="rect">
            <a:avLst/>
          </a:prstGeom>
          <a:noFill/>
          <a:ln>
            <a:noFill/>
          </a:ln>
        </p:spPr>
        <p:txBody>
          <a:bodyPr spcFirstLastPara="1" wrap="square" lIns="91425" tIns="91425" rIns="91425" bIns="91425" anchor="t" anchorCtr="0">
            <a:spAutoFit/>
          </a:bodyPr>
          <a:lstStyle/>
          <a:p>
            <a:pPr marL="101600" lvl="0" indent="0" algn="l" rtl="0">
              <a:lnSpc>
                <a:spcPct val="90000"/>
              </a:lnSpc>
              <a:spcBef>
                <a:spcPts val="0"/>
              </a:spcBef>
              <a:spcAft>
                <a:spcPts val="0"/>
              </a:spcAft>
              <a:buNone/>
            </a:pPr>
            <a:r>
              <a:rPr lang="en-US" sz="1800" u="sng">
                <a:solidFill>
                  <a:schemeClr val="dk1"/>
                </a:solidFill>
                <a:latin typeface="Quattrocento Sans"/>
                <a:ea typeface="Quattrocento Sans"/>
                <a:cs typeface="Quattrocento Sans"/>
                <a:sym typeface="Quattrocento Sans"/>
              </a:rPr>
              <a:t>Data Modelling – Random Forest</a:t>
            </a:r>
            <a:endParaRPr sz="1800" u="sng">
              <a:solidFill>
                <a:schemeClr val="dk1"/>
              </a:solidFill>
              <a:latin typeface="Quattrocento Sans"/>
              <a:ea typeface="Quattrocento Sans"/>
              <a:cs typeface="Quattrocento Sans"/>
              <a:sym typeface="Quattrocento Sans"/>
            </a:endParaRPr>
          </a:p>
          <a:p>
            <a:pPr marL="127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Based on feature importance, it was found that (1) total number of page visits, (2) total number of page views, (3) profile score has the </a:t>
            </a:r>
            <a:r>
              <a:rPr lang="en-US" sz="1800" b="1">
                <a:solidFill>
                  <a:schemeClr val="dk1"/>
                </a:solidFill>
                <a:latin typeface="Quattrocento Sans"/>
                <a:ea typeface="Quattrocento Sans"/>
                <a:cs typeface="Quattrocento Sans"/>
                <a:sym typeface="Quattrocento Sans"/>
              </a:rPr>
              <a:t>highest</a:t>
            </a:r>
            <a:r>
              <a:rPr lang="en-US" sz="1800">
                <a:solidFill>
                  <a:schemeClr val="dk1"/>
                </a:solidFill>
                <a:latin typeface="Quattrocento Sans"/>
                <a:ea typeface="Quattrocento Sans"/>
                <a:cs typeface="Quattrocento Sans"/>
                <a:sym typeface="Quattrocento Sans"/>
              </a:rPr>
              <a:t> importance scores;</a:t>
            </a:r>
            <a:endParaRPr sz="18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while (1) country, (2) lead quality and (3) occupation had the </a:t>
            </a:r>
            <a:r>
              <a:rPr lang="en-US" sz="1800" b="1">
                <a:solidFill>
                  <a:schemeClr val="dk1"/>
                </a:solidFill>
                <a:latin typeface="Quattrocento Sans"/>
                <a:ea typeface="Quattrocento Sans"/>
                <a:cs typeface="Quattrocento Sans"/>
                <a:sym typeface="Quattrocento Sans"/>
              </a:rPr>
              <a:t>lowest</a:t>
            </a:r>
            <a:r>
              <a:rPr lang="en-US" sz="1800">
                <a:solidFill>
                  <a:schemeClr val="dk1"/>
                </a:solidFill>
                <a:latin typeface="Quattrocento Sans"/>
                <a:ea typeface="Quattrocento Sans"/>
                <a:cs typeface="Quattrocento Sans"/>
                <a:sym typeface="Quattrocento Sans"/>
              </a:rPr>
              <a:t> importance scores</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cxnSp>
        <p:nvCxnSpPr>
          <p:cNvPr id="598" name="Google Shape;598;g2f3d52e38da_0_61"/>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599" name="Google Shape;599;g2f3d52e38da_0_61"/>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600" name="Google Shape;600;g2f3d52e38da_0_61"/>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601" name="Google Shape;601;g2f3d52e38da_0_61"/>
          <p:cNvSpPr txBox="1"/>
          <p:nvPr/>
        </p:nvSpPr>
        <p:spPr>
          <a:xfrm>
            <a:off x="371225" y="631300"/>
            <a:ext cx="11963400" cy="2770500"/>
          </a:xfrm>
          <a:prstGeom prst="rect">
            <a:avLst/>
          </a:prstGeom>
          <a:noFill/>
          <a:ln>
            <a:noFill/>
          </a:ln>
        </p:spPr>
        <p:txBody>
          <a:bodyPr spcFirstLastPara="1" wrap="square" lIns="91425" tIns="91425" rIns="91425" bIns="91425" anchor="t" anchorCtr="0">
            <a:spAutoFit/>
          </a:bodyPr>
          <a:lstStyle/>
          <a:p>
            <a:pPr marL="101600" lvl="0" indent="0" algn="l" rtl="0">
              <a:lnSpc>
                <a:spcPct val="90000"/>
              </a:lnSpc>
              <a:spcBef>
                <a:spcPts val="0"/>
              </a:spcBef>
              <a:spcAft>
                <a:spcPts val="0"/>
              </a:spcAft>
              <a:buNone/>
            </a:pPr>
            <a:r>
              <a:rPr lang="en-US" sz="1800" u="sng">
                <a:solidFill>
                  <a:schemeClr val="dk1"/>
                </a:solidFill>
                <a:latin typeface="Quattrocento Sans"/>
                <a:ea typeface="Quattrocento Sans"/>
                <a:cs typeface="Quattrocento Sans"/>
                <a:sym typeface="Quattrocento Sans"/>
              </a:rPr>
              <a:t>Data Modelling – Linear Regression</a:t>
            </a:r>
            <a:endParaRPr sz="1800" u="sng">
              <a:solidFill>
                <a:schemeClr val="dk1"/>
              </a:solidFill>
              <a:latin typeface="Quattrocento Sans"/>
              <a:ea typeface="Quattrocento Sans"/>
              <a:cs typeface="Quattrocento Sans"/>
              <a:sym typeface="Quattrocento Sans"/>
            </a:endParaRPr>
          </a:p>
          <a:p>
            <a:pPr marL="127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To compare the performance of two models, linear regression is also used, with time spent on website as the dependent variable and all others as independent variables</a:t>
            </a:r>
            <a:endParaRPr sz="1800">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The results showed that the mean squared error for linear regression is 271,660, which is lower than the MSE for Random Forest (306,374)</a:t>
            </a:r>
            <a:endParaRPr sz="20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2000">
              <a:solidFill>
                <a:schemeClr val="dk1"/>
              </a:solidFill>
              <a:latin typeface="Quattrocento Sans"/>
              <a:ea typeface="Quattrocento Sans"/>
              <a:cs typeface="Quattrocento Sans"/>
              <a:sym typeface="Quattrocento Sans"/>
            </a:endParaRPr>
          </a:p>
          <a:p>
            <a:pPr marL="457200" lvl="0" indent="-317500" algn="l" rtl="0">
              <a:lnSpc>
                <a:spcPct val="90000"/>
              </a:lnSpc>
              <a:spcBef>
                <a:spcPts val="0"/>
              </a:spcBef>
              <a:spcAft>
                <a:spcPts val="0"/>
              </a:spcAft>
              <a:buClr>
                <a:schemeClr val="dk1"/>
              </a:buClr>
              <a:buSzPts val="1400"/>
              <a:buFont typeface="Quattrocento Sans"/>
              <a:buChar char="●"/>
            </a:pPr>
            <a:r>
              <a:rPr lang="en-US" sz="1800">
                <a:solidFill>
                  <a:schemeClr val="dk1"/>
                </a:solidFill>
                <a:latin typeface="Quattrocento Sans"/>
                <a:ea typeface="Quattrocento Sans"/>
                <a:cs typeface="Quattrocento Sans"/>
                <a:sym typeface="Quattrocento Sans"/>
              </a:rPr>
              <a:t>As such </a:t>
            </a:r>
            <a:r>
              <a:rPr lang="en-US" sz="1800" b="1">
                <a:solidFill>
                  <a:schemeClr val="dk1"/>
                </a:solidFill>
                <a:latin typeface="Quattrocento Sans"/>
                <a:ea typeface="Quattrocento Sans"/>
                <a:cs typeface="Quattrocento Sans"/>
                <a:sym typeface="Quattrocento Sans"/>
              </a:rPr>
              <a:t>Linear Regression</a:t>
            </a:r>
            <a:r>
              <a:rPr lang="en-US" sz="1800">
                <a:solidFill>
                  <a:schemeClr val="dk1"/>
                </a:solidFill>
                <a:latin typeface="Quattrocento Sans"/>
                <a:ea typeface="Quattrocento Sans"/>
                <a:cs typeface="Quattrocento Sans"/>
                <a:sym typeface="Quattrocento Sans"/>
              </a:rPr>
              <a:t> is chosen as the better model to be used.</a:t>
            </a:r>
            <a:endParaRPr sz="1800">
              <a:solidFill>
                <a:schemeClr val="dk1"/>
              </a:solidFill>
              <a:latin typeface="Quattrocento Sans"/>
              <a:ea typeface="Quattrocento Sans"/>
              <a:cs typeface="Quattrocento Sans"/>
              <a:sym typeface="Quattrocento Sans"/>
            </a:endParaRPr>
          </a:p>
        </p:txBody>
      </p:sp>
      <p:pic>
        <p:nvPicPr>
          <p:cNvPr id="602" name="Google Shape;602;g2f3d52e38da_0_61"/>
          <p:cNvPicPr preferRelativeResize="0"/>
          <p:nvPr/>
        </p:nvPicPr>
        <p:blipFill>
          <a:blip r:embed="rId3">
            <a:alphaModFix/>
          </a:blip>
          <a:stretch>
            <a:fillRect/>
          </a:stretch>
        </p:blipFill>
        <p:spPr>
          <a:xfrm>
            <a:off x="2910925" y="3816550"/>
            <a:ext cx="6883998" cy="285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cxnSp>
        <p:nvCxnSpPr>
          <p:cNvPr id="608" name="Google Shape;608;g2f3d52e38da_1_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09" name="Google Shape;609;g2f3d52e38da_1_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2</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610" name="Google Shape;610;g2f3d52e38da_1_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611" name="Google Shape;611;g2f3d52e38da_1_7"/>
          <p:cNvSpPr txBox="1"/>
          <p:nvPr/>
        </p:nvSpPr>
        <p:spPr>
          <a:xfrm>
            <a:off x="0" y="576600"/>
            <a:ext cx="7834500" cy="6126000"/>
          </a:xfrm>
          <a:prstGeom prst="rect">
            <a:avLst/>
          </a:prstGeom>
          <a:noFill/>
          <a:ln>
            <a:noFill/>
          </a:ln>
        </p:spPr>
        <p:txBody>
          <a:bodyPr spcFirstLastPara="1" wrap="square" lIns="91425" tIns="91425" rIns="91425" bIns="91425" anchor="t" anchorCtr="0">
            <a:spAutoFit/>
          </a:bodyPr>
          <a:lstStyle/>
          <a:p>
            <a:pPr marL="101600" lvl="0" indent="0" algn="l" rtl="0">
              <a:lnSpc>
                <a:spcPct val="90000"/>
              </a:lnSpc>
              <a:spcBef>
                <a:spcPts val="0"/>
              </a:spcBef>
              <a:spcAft>
                <a:spcPts val="0"/>
              </a:spcAft>
              <a:buNone/>
            </a:pPr>
            <a:r>
              <a:rPr lang="en-US" sz="1700" u="sng">
                <a:solidFill>
                  <a:schemeClr val="dk1"/>
                </a:solidFill>
                <a:latin typeface="Quattrocento Sans"/>
                <a:ea typeface="Quattrocento Sans"/>
                <a:cs typeface="Quattrocento Sans"/>
                <a:sym typeface="Quattrocento Sans"/>
              </a:rPr>
              <a:t>Data Modelling – Linear Regression</a:t>
            </a:r>
            <a:endParaRPr sz="1700" u="sng">
              <a:solidFill>
                <a:schemeClr val="dk1"/>
              </a:solidFill>
              <a:latin typeface="Quattrocento Sans"/>
              <a:ea typeface="Quattrocento Sans"/>
              <a:cs typeface="Quattrocento Sans"/>
              <a:sym typeface="Quattrocento Sans"/>
            </a:endParaRPr>
          </a:p>
          <a:p>
            <a:pPr marL="127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Font typeface="Quattrocento Sans"/>
              <a:buChar char="●"/>
            </a:pPr>
            <a:r>
              <a:rPr lang="en-US" sz="1700">
                <a:solidFill>
                  <a:schemeClr val="dk1"/>
                </a:solidFill>
                <a:latin typeface="Quattrocento Sans"/>
                <a:ea typeface="Quattrocento Sans"/>
                <a:cs typeface="Quattrocento Sans"/>
                <a:sym typeface="Quattrocento Sans"/>
              </a:rPr>
              <a:t>Using StatModel, the coefficients that are statistically significant (95% CI) are clearly identified</a:t>
            </a:r>
            <a:endParaRPr sz="17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Font typeface="Quattrocento Sans"/>
              <a:buChar char="●"/>
            </a:pPr>
            <a:r>
              <a:rPr lang="en-US" sz="1700">
                <a:solidFill>
                  <a:schemeClr val="dk1"/>
                </a:solidFill>
                <a:latin typeface="Quattrocento Sans"/>
                <a:ea typeface="Quattrocento Sans"/>
                <a:cs typeface="Quattrocento Sans"/>
                <a:sym typeface="Quattrocento Sans"/>
              </a:rPr>
              <a:t>In this case, the variables that significantly affect the time spent on website are Lead quality (lqual), Occupation (occup), and Activity score (ascore)</a:t>
            </a:r>
            <a:endParaRPr sz="17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Char char="●"/>
            </a:pPr>
            <a:r>
              <a:rPr lang="en-US" sz="1700">
                <a:solidFill>
                  <a:schemeClr val="dk1"/>
                </a:solidFill>
                <a:latin typeface="Quattrocento Sans"/>
                <a:ea typeface="Quattrocento Sans"/>
                <a:cs typeface="Quattrocento Sans"/>
                <a:sym typeface="Quattrocento Sans"/>
              </a:rPr>
              <a:t>Better lead quality → More time spent</a:t>
            </a:r>
            <a:endParaRPr sz="17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Char char="●"/>
            </a:pPr>
            <a:r>
              <a:rPr lang="en-US" sz="1700">
                <a:solidFill>
                  <a:schemeClr val="dk1"/>
                </a:solidFill>
                <a:latin typeface="Quattrocento Sans"/>
                <a:ea typeface="Quattrocento Sans"/>
                <a:cs typeface="Quattrocento Sans"/>
                <a:sym typeface="Quattrocento Sans"/>
              </a:rPr>
              <a:t>Working (instead of not working) </a:t>
            </a:r>
            <a:r>
              <a:rPr lang="en-US" sz="1700">
                <a:solidFill>
                  <a:schemeClr val="dk1"/>
                </a:solidFill>
              </a:rPr>
              <a:t>→</a:t>
            </a:r>
            <a:r>
              <a:rPr lang="en-US" sz="1700">
                <a:solidFill>
                  <a:schemeClr val="dk1"/>
                </a:solidFill>
                <a:latin typeface="Quattrocento Sans"/>
                <a:ea typeface="Quattrocento Sans"/>
                <a:cs typeface="Quattrocento Sans"/>
                <a:sym typeface="Quattrocento Sans"/>
              </a:rPr>
              <a:t> More time spent</a:t>
            </a:r>
            <a:endParaRPr sz="17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Char char="●"/>
            </a:pPr>
            <a:r>
              <a:rPr lang="en-US" sz="1700">
                <a:solidFill>
                  <a:schemeClr val="dk1"/>
                </a:solidFill>
                <a:latin typeface="Quattrocento Sans"/>
                <a:ea typeface="Quattrocento Sans"/>
                <a:cs typeface="Quattrocento Sans"/>
                <a:sym typeface="Quattrocento Sans"/>
              </a:rPr>
              <a:t>Higher activity score </a:t>
            </a:r>
            <a:r>
              <a:rPr lang="en-US" sz="1700">
                <a:solidFill>
                  <a:schemeClr val="dk1"/>
                </a:solidFill>
              </a:rPr>
              <a:t>→</a:t>
            </a:r>
            <a:r>
              <a:rPr lang="en-US" sz="1700">
                <a:solidFill>
                  <a:schemeClr val="dk1"/>
                </a:solidFill>
                <a:latin typeface="Quattrocento Sans"/>
                <a:ea typeface="Quattrocento Sans"/>
                <a:cs typeface="Quattrocento Sans"/>
                <a:sym typeface="Quattrocento Sans"/>
              </a:rPr>
              <a:t> More time spent</a:t>
            </a:r>
            <a:endParaRPr sz="17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Font typeface="Quattrocento Sans"/>
              <a:buChar char="●"/>
            </a:pPr>
            <a:r>
              <a:rPr lang="en-US" sz="1700">
                <a:solidFill>
                  <a:schemeClr val="dk1"/>
                </a:solidFill>
                <a:latin typeface="Quattrocento Sans"/>
                <a:ea typeface="Quattrocento Sans"/>
                <a:cs typeface="Quattrocento Sans"/>
                <a:sym typeface="Quattrocento Sans"/>
              </a:rPr>
              <a:t>As Linear Regression was chosen as the better model compared to Random Forest due to lower MSE, these are the 3 factors that are likely to affect time spent on website</a:t>
            </a:r>
            <a:endParaRPr sz="17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Font typeface="Quattrocento Sans"/>
              <a:buChar char="●"/>
            </a:pPr>
            <a:r>
              <a:rPr lang="en-US" sz="1700">
                <a:solidFill>
                  <a:schemeClr val="dk1"/>
                </a:solidFill>
                <a:latin typeface="Quattrocento Sans"/>
                <a:ea typeface="Quattrocento Sans"/>
                <a:cs typeface="Quattrocento Sans"/>
                <a:sym typeface="Quattrocento Sans"/>
              </a:rPr>
              <a:t>As such, to increase the time spent on website (which could positively affect conversion rate), the education institute can target those that are already working, has higher activity scores, and tagged as better lead quality</a:t>
            </a:r>
            <a:endParaRPr sz="1700">
              <a:solidFill>
                <a:schemeClr val="dk1"/>
              </a:solidFill>
              <a:latin typeface="Quattrocento Sans"/>
              <a:ea typeface="Quattrocento Sans"/>
              <a:cs typeface="Quattrocento Sans"/>
              <a:sym typeface="Quattrocento Sans"/>
            </a:endParaRPr>
          </a:p>
          <a:p>
            <a:pPr marL="457200" lvl="0" indent="0" algn="l" rtl="0">
              <a:lnSpc>
                <a:spcPct val="90000"/>
              </a:lnSpc>
              <a:spcBef>
                <a:spcPts val="0"/>
              </a:spcBef>
              <a:spcAft>
                <a:spcPts val="0"/>
              </a:spcAft>
              <a:buNone/>
            </a:pPr>
            <a:endParaRPr sz="1900">
              <a:solidFill>
                <a:schemeClr val="dk1"/>
              </a:solidFill>
              <a:latin typeface="Quattrocento Sans"/>
              <a:ea typeface="Quattrocento Sans"/>
              <a:cs typeface="Quattrocento Sans"/>
              <a:sym typeface="Quattrocento Sans"/>
            </a:endParaRPr>
          </a:p>
          <a:p>
            <a:pPr marL="457200" lvl="0" indent="-311150" algn="l" rtl="0">
              <a:lnSpc>
                <a:spcPct val="90000"/>
              </a:lnSpc>
              <a:spcBef>
                <a:spcPts val="0"/>
              </a:spcBef>
              <a:spcAft>
                <a:spcPts val="0"/>
              </a:spcAft>
              <a:buClr>
                <a:schemeClr val="dk1"/>
              </a:buClr>
              <a:buSzPts val="1300"/>
              <a:buFont typeface="Quattrocento Sans"/>
              <a:buChar char="●"/>
            </a:pPr>
            <a:r>
              <a:rPr lang="en-US" sz="1700">
                <a:solidFill>
                  <a:schemeClr val="dk1"/>
                </a:solidFill>
                <a:latin typeface="Quattrocento Sans"/>
                <a:ea typeface="Quattrocento Sans"/>
                <a:cs typeface="Quattrocento Sans"/>
                <a:sym typeface="Quattrocento Sans"/>
              </a:rPr>
              <a:t>Interestingly, both models also agree that the country and city are not important factors that affect time spent on the website.</a:t>
            </a:r>
            <a:endParaRPr sz="1700">
              <a:solidFill>
                <a:schemeClr val="dk1"/>
              </a:solidFill>
              <a:latin typeface="Quattrocento Sans"/>
              <a:ea typeface="Quattrocento Sans"/>
              <a:cs typeface="Quattrocento Sans"/>
              <a:sym typeface="Quattrocento Sans"/>
            </a:endParaRPr>
          </a:p>
        </p:txBody>
      </p:sp>
      <p:pic>
        <p:nvPicPr>
          <p:cNvPr id="612" name="Google Shape;612;g2f3d52e38da_1_7"/>
          <p:cNvPicPr preferRelativeResize="0"/>
          <p:nvPr/>
        </p:nvPicPr>
        <p:blipFill>
          <a:blip r:embed="rId3">
            <a:alphaModFix/>
          </a:blip>
          <a:stretch>
            <a:fillRect/>
          </a:stretch>
        </p:blipFill>
        <p:spPr>
          <a:xfrm>
            <a:off x="8016375" y="700675"/>
            <a:ext cx="3947025" cy="775800"/>
          </a:xfrm>
          <a:prstGeom prst="rect">
            <a:avLst/>
          </a:prstGeom>
          <a:noFill/>
          <a:ln>
            <a:noFill/>
          </a:ln>
        </p:spPr>
      </p:pic>
      <p:pic>
        <p:nvPicPr>
          <p:cNvPr id="613" name="Google Shape;613;g2f3d52e38da_1_7"/>
          <p:cNvPicPr preferRelativeResize="0"/>
          <p:nvPr/>
        </p:nvPicPr>
        <p:blipFill>
          <a:blip r:embed="rId4">
            <a:alphaModFix/>
          </a:blip>
          <a:stretch>
            <a:fillRect/>
          </a:stretch>
        </p:blipFill>
        <p:spPr>
          <a:xfrm>
            <a:off x="7913500" y="1551000"/>
            <a:ext cx="3819599" cy="2380141"/>
          </a:xfrm>
          <a:prstGeom prst="rect">
            <a:avLst/>
          </a:prstGeom>
          <a:noFill/>
          <a:ln>
            <a:noFill/>
          </a:ln>
        </p:spPr>
      </p:pic>
      <p:pic>
        <p:nvPicPr>
          <p:cNvPr id="614" name="Google Shape;614;g2f3d52e38da_1_7"/>
          <p:cNvPicPr preferRelativeResize="0"/>
          <p:nvPr/>
        </p:nvPicPr>
        <p:blipFill>
          <a:blip r:embed="rId5">
            <a:alphaModFix/>
          </a:blip>
          <a:stretch>
            <a:fillRect/>
          </a:stretch>
        </p:blipFill>
        <p:spPr>
          <a:xfrm>
            <a:off x="8016375" y="3950226"/>
            <a:ext cx="3716724" cy="2751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619"/>
        <p:cNvGrpSpPr/>
        <p:nvPr/>
      </p:nvGrpSpPr>
      <p:grpSpPr>
        <a:xfrm>
          <a:off x="0" y="0"/>
          <a:ext cx="0" cy="0"/>
          <a:chOff x="0" y="0"/>
          <a:chExt cx="0" cy="0"/>
        </a:xfrm>
      </p:grpSpPr>
      <p:grpSp>
        <p:nvGrpSpPr>
          <p:cNvPr id="620" name="Google Shape;620;g2f06bc744e6_0_30"/>
          <p:cNvGrpSpPr/>
          <p:nvPr/>
        </p:nvGrpSpPr>
        <p:grpSpPr>
          <a:xfrm>
            <a:off x="4325258" y="1544068"/>
            <a:ext cx="3541500" cy="3769801"/>
            <a:chOff x="4325258" y="1229517"/>
            <a:chExt cx="3541500" cy="3769801"/>
          </a:xfrm>
        </p:grpSpPr>
        <p:sp>
          <p:nvSpPr>
            <p:cNvPr id="621" name="Google Shape;621;g2f06bc744e6_0_30"/>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22" name="Google Shape;622;g2f06bc744e6_0_30"/>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623" name="Google Shape;623;g2f06bc744e6_0_30"/>
          <p:cNvSpPr txBox="1">
            <a:spLocks noGrp="1"/>
          </p:cNvSpPr>
          <p:nvPr>
            <p:ph type="ctrTitle"/>
          </p:nvPr>
        </p:nvSpPr>
        <p:spPr>
          <a:xfrm>
            <a:off x="1524000" y="2930403"/>
            <a:ext cx="9144000" cy="9975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Biz Objective 3</a:t>
            </a:r>
            <a:endParaRPr sz="7200">
              <a:solidFill>
                <a:schemeClr val="accent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79c37c1e72_0_37"/>
          <p:cNvSpPr txBox="1"/>
          <p:nvPr/>
        </p:nvSpPr>
        <p:spPr>
          <a:xfrm>
            <a:off x="87425" y="845175"/>
            <a:ext cx="11876100" cy="63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6600"/>
                </a:solidFill>
                <a:latin typeface="Quattrocento Sans"/>
                <a:ea typeface="Quattrocento Sans"/>
                <a:cs typeface="Quattrocento Sans"/>
                <a:sym typeface="Quattrocento Sans"/>
              </a:rPr>
              <a:t> To identify strengths and weaknesses for i</a:t>
            </a:r>
            <a:r>
              <a:rPr lang="en-US" sz="2000" b="1" i="0" u="none" strike="noStrike" cap="none">
                <a:solidFill>
                  <a:srgbClr val="006600"/>
                </a:solidFill>
                <a:latin typeface="Quattrocento Sans"/>
                <a:ea typeface="Quattrocento Sans"/>
                <a:cs typeface="Quattrocento Sans"/>
                <a:sym typeface="Quattrocento Sans"/>
              </a:rPr>
              <a:t>mproving conversion rates through comment analysis</a:t>
            </a:r>
            <a:endParaRPr sz="2000" b="1" i="0" u="none" strike="noStrike" cap="none">
              <a:solidFill>
                <a:srgbClr val="0066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6600"/>
                </a:solidFill>
                <a:latin typeface="Quattrocento Sans"/>
                <a:ea typeface="Quattrocento Sans"/>
                <a:cs typeface="Quattrocento Sans"/>
                <a:sym typeface="Quattrocento Sans"/>
              </a:rPr>
              <a:t> </a:t>
            </a:r>
            <a:endParaRPr sz="2800" b="1" i="0" u="none" strike="noStrike" cap="none">
              <a:solidFill>
                <a:srgbClr val="006600"/>
              </a:solidFill>
              <a:latin typeface="Quattrocento Sans"/>
              <a:ea typeface="Quattrocento Sans"/>
              <a:cs typeface="Quattrocento Sans"/>
              <a:sym typeface="Quattrocento Sans"/>
            </a:endParaRPr>
          </a:p>
        </p:txBody>
      </p:sp>
      <p:cxnSp>
        <p:nvCxnSpPr>
          <p:cNvPr id="630" name="Google Shape;630;g279c37c1e72_0_37"/>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31" name="Google Shape;631;g279c37c1e72_0_37"/>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632" name="Google Shape;632;g279c37c1e72_0_37"/>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633" name="Google Shape;633;g279c37c1e72_0_37"/>
          <p:cNvSpPr txBox="1"/>
          <p:nvPr/>
        </p:nvSpPr>
        <p:spPr>
          <a:xfrm>
            <a:off x="923100" y="1478775"/>
            <a:ext cx="10345800" cy="462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To gain a comprehensive understanding of inquirer and student sentiments, we will employ the</a:t>
            </a:r>
            <a:r>
              <a:rPr lang="en-US" sz="2000" b="1" i="0" u="none" strike="noStrike" cap="none">
                <a:solidFill>
                  <a:schemeClr val="dk1"/>
                </a:solidFill>
                <a:latin typeface="Quattrocento Sans"/>
                <a:ea typeface="Quattrocento Sans"/>
                <a:cs typeface="Quattrocento Sans"/>
                <a:sym typeface="Quattrocento Sans"/>
              </a:rPr>
              <a:t> text analytics capabilities of KNIME to conduct a thorough analysis of review/comments.</a:t>
            </a:r>
            <a:r>
              <a:rPr lang="en-US" sz="2000" b="0" i="0" u="none" strike="noStrike" cap="none">
                <a:solidFill>
                  <a:schemeClr val="dk1"/>
                </a:solidFill>
                <a:latin typeface="Quattrocento Sans"/>
                <a:ea typeface="Quattrocento Sans"/>
                <a:cs typeface="Quattrocento Sans"/>
                <a:sym typeface="Quattrocento Sans"/>
              </a:rPr>
              <a:t> This process will enable us to identify the institution's </a:t>
            </a:r>
            <a:r>
              <a:rPr lang="en-US" sz="2000" b="1" i="0" u="sng" strike="noStrike" cap="none">
                <a:solidFill>
                  <a:schemeClr val="dk1"/>
                </a:solidFill>
                <a:latin typeface="Quattrocento Sans"/>
                <a:ea typeface="Quattrocento Sans"/>
                <a:cs typeface="Quattrocento Sans"/>
                <a:sym typeface="Quattrocento Sans"/>
              </a:rPr>
              <a:t>core strengths and weaknesses</a:t>
            </a:r>
            <a:r>
              <a:rPr lang="en-US" sz="2000" b="0" i="0" u="none" strike="noStrike" cap="none">
                <a:solidFill>
                  <a:schemeClr val="dk1"/>
                </a:solidFill>
                <a:latin typeface="Quattrocento Sans"/>
                <a:ea typeface="Quattrocento Sans"/>
                <a:cs typeface="Quattrocento Sans"/>
                <a:sym typeface="Quattrocento Sans"/>
              </a:rPr>
              <a:t>, </a:t>
            </a:r>
            <a:r>
              <a:rPr lang="en-US" sz="2000" b="1" i="0" u="sng" strike="noStrike" cap="none">
                <a:solidFill>
                  <a:schemeClr val="dk1"/>
                </a:solidFill>
                <a:latin typeface="Quattrocento Sans"/>
                <a:ea typeface="Quattrocento Sans"/>
                <a:cs typeface="Quattrocento Sans"/>
                <a:sym typeface="Quattrocento Sans"/>
              </a:rPr>
              <a:t>serving as a foundation for developing strategies to optimize conversion rates</a:t>
            </a:r>
            <a:r>
              <a:rPr lang="en-US" sz="2000" b="0" i="0" u="none" strike="noStrike" cap="none">
                <a:solidFill>
                  <a:schemeClr val="dk1"/>
                </a:solidFill>
                <a:latin typeface="Quattrocento Sans"/>
                <a:ea typeface="Quattrocento Sans"/>
                <a:cs typeface="Quattrocento Sans"/>
                <a:sym typeface="Quattrocento Sans"/>
              </a:rPr>
              <a:t>.</a:t>
            </a: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2000" b="0" i="0" u="none" strike="noStrike" cap="none">
                <a:solidFill>
                  <a:schemeClr val="dk1"/>
                </a:solidFill>
                <a:latin typeface="Quattrocento Sans"/>
                <a:ea typeface="Quattrocento Sans"/>
                <a:cs typeface="Quattrocento Sans"/>
                <a:sym typeface="Quattrocento Sans"/>
              </a:rPr>
              <a:t>By dissecting comments, we aim to uncover factors that positively influence enrollment decisions while simultaneously pinpointing areas of dissatisfaction that may impede conversion. Leveraging identified strengths as key selling points will allow X Education to </a:t>
            </a:r>
            <a:r>
              <a:rPr lang="en-US" sz="2000" b="1" i="0" u="sng" strike="noStrike" cap="none">
                <a:solidFill>
                  <a:schemeClr val="dk1"/>
                </a:solidFill>
                <a:latin typeface="Quattrocento Sans"/>
                <a:ea typeface="Quattrocento Sans"/>
                <a:cs typeface="Quattrocento Sans"/>
                <a:sym typeface="Quattrocento Sans"/>
              </a:rPr>
              <a:t>enhance its market positioning </a:t>
            </a:r>
            <a:r>
              <a:rPr lang="en-US" sz="2000" b="0" i="0" u="none" strike="noStrike" cap="none">
                <a:solidFill>
                  <a:schemeClr val="dk1"/>
                </a:solidFill>
                <a:latin typeface="Quattrocento Sans"/>
                <a:ea typeface="Quattrocento Sans"/>
                <a:cs typeface="Quattrocento Sans"/>
                <a:sym typeface="Quattrocento Sans"/>
              </a:rPr>
              <a:t>and attract a larger student body. Conversely, </a:t>
            </a:r>
            <a:r>
              <a:rPr lang="en-US" sz="2000" b="1" i="0" u="sng" strike="noStrike" cap="none">
                <a:solidFill>
                  <a:schemeClr val="dk1"/>
                </a:solidFill>
                <a:latin typeface="Quattrocento Sans"/>
                <a:ea typeface="Quattrocento Sans"/>
                <a:cs typeface="Quattrocento Sans"/>
                <a:sym typeface="Quattrocento Sans"/>
              </a:rPr>
              <a:t>addressing areas of improvement </a:t>
            </a:r>
            <a:r>
              <a:rPr lang="en-US" sz="2000" b="0" i="0" u="none" strike="noStrike" cap="none">
                <a:solidFill>
                  <a:schemeClr val="dk1"/>
                </a:solidFill>
                <a:latin typeface="Quattrocento Sans"/>
                <a:ea typeface="Quattrocento Sans"/>
                <a:cs typeface="Quattrocento Sans"/>
                <a:sym typeface="Quattrocento Sans"/>
              </a:rPr>
              <a:t>will contribute to increasing enrollment rates.</a:t>
            </a: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79c8189bc1_0_4"/>
          <p:cNvSpPr txBox="1"/>
          <p:nvPr/>
        </p:nvSpPr>
        <p:spPr>
          <a:xfrm>
            <a:off x="476664" y="855297"/>
            <a:ext cx="112386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Understanding</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To gain a comprehensive understanding of the raw data, we employ KNIME's text analytics capabilities, which involve the sequential application of data import, text preprocessing, and visualization techniques.</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640" name="Google Shape;640;g279c8189bc1_0_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41" name="Google Shape;641;g279c8189bc1_0_4"/>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42" name="Google Shape;642;g279c8189bc1_0_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43" name="Google Shape;643;g279c8189bc1_0_4"/>
          <p:cNvPicPr preferRelativeResize="0"/>
          <p:nvPr/>
        </p:nvPicPr>
        <p:blipFill rotWithShape="1">
          <a:blip r:embed="rId3">
            <a:alphaModFix/>
          </a:blip>
          <a:srcRect/>
          <a:stretch/>
        </p:blipFill>
        <p:spPr>
          <a:xfrm>
            <a:off x="4866375" y="2218497"/>
            <a:ext cx="6714277" cy="4220403"/>
          </a:xfrm>
          <a:prstGeom prst="rect">
            <a:avLst/>
          </a:prstGeom>
          <a:noFill/>
          <a:ln>
            <a:noFill/>
          </a:ln>
        </p:spPr>
      </p:pic>
      <p:sp>
        <p:nvSpPr>
          <p:cNvPr id="644" name="Google Shape;644;g279c8189bc1_0_4"/>
          <p:cNvSpPr txBox="1"/>
          <p:nvPr/>
        </p:nvSpPr>
        <p:spPr>
          <a:xfrm>
            <a:off x="476675" y="2298300"/>
            <a:ext cx="4526700" cy="414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Highlight</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The feedback primarily relates to students, the </a:t>
            </a:r>
            <a:r>
              <a:rPr lang="en-US" sz="1800" b="1" i="0" u="none" strike="noStrike" cap="none">
                <a:solidFill>
                  <a:schemeClr val="dk1"/>
                </a:solidFill>
                <a:latin typeface="Quattrocento Sans"/>
                <a:ea typeface="Quattrocento Sans"/>
                <a:cs typeface="Quattrocento Sans"/>
                <a:sym typeface="Quattrocento Sans"/>
              </a:rPr>
              <a:t>school/college, courses, professors, staff, learning, and academic aspects</a:t>
            </a:r>
            <a:r>
              <a:rPr lang="en-US" sz="1800" b="0" i="0" u="none" strike="noStrike" cap="none">
                <a:solidFill>
                  <a:schemeClr val="dk1"/>
                </a:solidFill>
                <a:latin typeface="Quattrocento Sans"/>
                <a:ea typeface="Quattrocento Sans"/>
                <a:cs typeface="Quattrocento Sans"/>
                <a:sym typeface="Quattrocento Sans"/>
              </a:rPr>
              <a:t>. These common themes provide an overview of the reviews concerning X Education.</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1200"/>
              </a:spcAft>
              <a:buClr>
                <a:srgbClr val="000000"/>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In the next step, we will perform data cleaning to eliminate frequently occurring common words. This will help us obtain a clearer, more focused picture of the feedback and uncover more specific insights.</a:t>
            </a:r>
            <a:endParaRPr sz="1800" b="0" i="0" u="none" strike="noStrike" cap="none">
              <a:solidFill>
                <a:schemeClr val="dk1"/>
              </a:solidFill>
              <a:latin typeface="Quattrocento Sans"/>
              <a:ea typeface="Quattrocento Sans"/>
              <a:cs typeface="Quattrocento Sans"/>
              <a:sym typeface="Quattrocento Sans"/>
            </a:endParaRPr>
          </a:p>
        </p:txBody>
      </p:sp>
      <p:pic>
        <p:nvPicPr>
          <p:cNvPr id="645" name="Google Shape;645;g279c8189bc1_0_4"/>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2ef1e72e732_1_8"/>
          <p:cNvSpPr txBox="1"/>
          <p:nvPr/>
        </p:nvSpPr>
        <p:spPr>
          <a:xfrm>
            <a:off x="364400" y="990600"/>
            <a:ext cx="7270800" cy="555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Selection and Cleansing:</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The goal of this text processing pipeline is to extract key terms from text data by removing unnecessary elements by using the following nodes in KNIME:</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120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Case Converter </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Punctuation Eraser</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Replacer</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Stop Word filter, including custom list for common words</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Porter Stemmer</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Group by</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Row Filter</a:t>
            </a:r>
            <a:endParaRPr sz="18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115000"/>
              </a:lnSpc>
              <a:spcBef>
                <a:spcPts val="120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With this data clearing, this helps to focus on the core words rather than the grammatical structure.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1200"/>
              </a:spcAft>
              <a:buClr>
                <a:schemeClr val="dk1"/>
              </a:buClr>
              <a:buSzPts val="11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652" name="Google Shape;652;g2ef1e72e732_1_8"/>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53" name="Google Shape;653;g2ef1e72e732_1_8"/>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54" name="Google Shape;654;g2ef1e72e732_1_8"/>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55" name="Google Shape;655;g2ef1e72e732_1_8"/>
          <p:cNvPicPr preferRelativeResize="0"/>
          <p:nvPr/>
        </p:nvPicPr>
        <p:blipFill rotWithShape="1">
          <a:blip r:embed="rId3">
            <a:alphaModFix/>
          </a:blip>
          <a:srcRect/>
          <a:stretch/>
        </p:blipFill>
        <p:spPr>
          <a:xfrm>
            <a:off x="8105775" y="708300"/>
            <a:ext cx="3420449" cy="5974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cxnSp>
        <p:nvCxnSpPr>
          <p:cNvPr id="155" name="Google Shape;155;p4"/>
          <p:cNvCxnSpPr/>
          <p:nvPr/>
        </p:nvCxnSpPr>
        <p:spPr>
          <a:xfrm>
            <a:off x="8838750" y="522325"/>
            <a:ext cx="3353400" cy="600"/>
          </a:xfrm>
          <a:prstGeom prst="straightConnector1">
            <a:avLst/>
          </a:prstGeom>
          <a:noFill/>
          <a:ln w="9525" cap="flat" cmpd="sng">
            <a:solidFill>
              <a:srgbClr val="085763"/>
            </a:solidFill>
            <a:prstDash val="solid"/>
            <a:miter lim="800000"/>
            <a:headEnd type="oval" w="med" len="med"/>
            <a:tailEnd type="none" w="sm" len="sm"/>
          </a:ln>
        </p:spPr>
      </p:cxnSp>
      <p:sp>
        <p:nvSpPr>
          <p:cNvPr id="156" name="Google Shape;156;p4"/>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Business Goal &amp; Objectives</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157" name="Google Shape;157;p4"/>
          <p:cNvCxnSpPr/>
          <p:nvPr/>
        </p:nvCxnSpPr>
        <p:spPr>
          <a:xfrm rot="10800000" flipH="1">
            <a:off x="0" y="522298"/>
            <a:ext cx="3405300" cy="600"/>
          </a:xfrm>
          <a:prstGeom prst="straightConnector1">
            <a:avLst/>
          </a:prstGeom>
          <a:noFill/>
          <a:ln w="9525" cap="flat" cmpd="sng">
            <a:solidFill>
              <a:srgbClr val="085763"/>
            </a:solidFill>
            <a:prstDash val="solid"/>
            <a:miter lim="800000"/>
            <a:headEnd type="none" w="sm" len="sm"/>
            <a:tailEnd type="oval" w="med" len="med"/>
          </a:ln>
        </p:spPr>
      </p:cxnSp>
      <p:grpSp>
        <p:nvGrpSpPr>
          <p:cNvPr id="158" name="Google Shape;158;p4"/>
          <p:cNvGrpSpPr/>
          <p:nvPr/>
        </p:nvGrpSpPr>
        <p:grpSpPr>
          <a:xfrm>
            <a:off x="-776529" y="875707"/>
            <a:ext cx="12312545" cy="5253178"/>
            <a:chOff x="-1293363" y="0"/>
            <a:chExt cx="12312545" cy="5253178"/>
          </a:xfrm>
        </p:grpSpPr>
        <p:sp>
          <p:nvSpPr>
            <p:cNvPr id="159" name="Google Shape;159;p4"/>
            <p:cNvSpPr/>
            <p:nvPr/>
          </p:nvSpPr>
          <p:spPr>
            <a:xfrm>
              <a:off x="-228600" y="1234714"/>
              <a:ext cx="2935500" cy="2712000"/>
            </a:xfrm>
            <a:prstGeom prst="ellipse">
              <a:avLst/>
            </a:prstGeom>
            <a:solidFill>
              <a:srgbClr val="0066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
            <p:cNvSpPr txBox="1"/>
            <p:nvPr/>
          </p:nvSpPr>
          <p:spPr>
            <a:xfrm>
              <a:off x="201309" y="1708096"/>
              <a:ext cx="2075700" cy="1917900"/>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lt1"/>
                </a:buClr>
                <a:buSzPts val="2500"/>
                <a:buFont typeface="Quattrocento Sans"/>
                <a:buNone/>
              </a:pPr>
              <a:r>
                <a:rPr lang="en-US" sz="2500" b="1" i="0" u="sng" strike="noStrike" cap="none">
                  <a:solidFill>
                    <a:schemeClr val="lt1"/>
                  </a:solidFill>
                  <a:latin typeface="Quattrocento Sans"/>
                  <a:ea typeface="Quattrocento Sans"/>
                  <a:cs typeface="Quattrocento Sans"/>
                  <a:sym typeface="Quattrocento Sans"/>
                </a:rPr>
                <a:t>Business Goal:</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875"/>
                </a:spcBef>
                <a:spcAft>
                  <a:spcPts val="0"/>
                </a:spcAft>
                <a:buClr>
                  <a:schemeClr val="lt1"/>
                </a:buClr>
                <a:buSzPts val="2500"/>
                <a:buFont typeface="Quattrocento Sans"/>
                <a:buNone/>
              </a:pPr>
              <a:r>
                <a:rPr lang="en-US" sz="2500" b="1" i="1" u="none" strike="noStrike" cap="none">
                  <a:solidFill>
                    <a:schemeClr val="lt1"/>
                  </a:solidFill>
                  <a:latin typeface="Quattrocento Sans"/>
                  <a:ea typeface="Quattrocento Sans"/>
                  <a:cs typeface="Quattrocento Sans"/>
                  <a:sym typeface="Quattrocento Sans"/>
                </a:rPr>
                <a:t>Increasing conversion</a:t>
              </a:r>
              <a:endParaRPr sz="2500" b="1" i="1" u="none" strike="noStrike" cap="none">
                <a:solidFill>
                  <a:schemeClr val="lt1"/>
                </a:solidFill>
                <a:latin typeface="Quattrocento Sans"/>
                <a:ea typeface="Quattrocento Sans"/>
                <a:cs typeface="Quattrocento Sans"/>
                <a:sym typeface="Quattrocento Sans"/>
              </a:endParaRPr>
            </a:p>
            <a:p>
              <a:pPr marL="0" marR="0" lvl="0" indent="0" algn="ctr" rtl="0">
                <a:lnSpc>
                  <a:spcPct val="90000"/>
                </a:lnSpc>
                <a:spcBef>
                  <a:spcPts val="875"/>
                </a:spcBef>
                <a:spcAft>
                  <a:spcPts val="0"/>
                </a:spcAft>
                <a:buClr>
                  <a:schemeClr val="lt1"/>
                </a:buClr>
                <a:buSzPts val="2500"/>
                <a:buFont typeface="Quattrocento Sans"/>
                <a:buNone/>
              </a:pPr>
              <a:r>
                <a:rPr lang="en-US" sz="2500" b="1" i="1" u="none" strike="noStrike" cap="none">
                  <a:solidFill>
                    <a:schemeClr val="lt1"/>
                  </a:solidFill>
                  <a:latin typeface="Quattrocento Sans"/>
                  <a:ea typeface="Quattrocento Sans"/>
                  <a:cs typeface="Quattrocento Sans"/>
                  <a:sym typeface="Quattrocento Sans"/>
                </a:rPr>
                <a:t>rate</a:t>
              </a:r>
              <a:endParaRPr sz="2500" b="1" i="1" u="none" strike="noStrike" cap="none">
                <a:solidFill>
                  <a:schemeClr val="lt1"/>
                </a:solidFill>
                <a:latin typeface="Quattrocento Sans"/>
                <a:ea typeface="Quattrocento Sans"/>
                <a:cs typeface="Quattrocento Sans"/>
                <a:sym typeface="Quattrocento Sans"/>
              </a:endParaRPr>
            </a:p>
          </p:txBody>
        </p:sp>
        <p:sp>
          <p:nvSpPr>
            <p:cNvPr id="161" name="Google Shape;161;p4"/>
            <p:cNvSpPr/>
            <p:nvPr/>
          </p:nvSpPr>
          <p:spPr>
            <a:xfrm>
              <a:off x="-1293363" y="128330"/>
              <a:ext cx="4756862" cy="4858808"/>
            </a:xfrm>
            <a:prstGeom prst="blockArc">
              <a:avLst>
                <a:gd name="adj1" fmla="val 16509444"/>
                <a:gd name="adj2" fmla="val 5088054"/>
                <a:gd name="adj3" fmla="val 5240"/>
              </a:avLst>
            </a:prstGeom>
            <a:solidFill>
              <a:srgbClr val="0066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p:nvPr/>
          </p:nvSpPr>
          <p:spPr>
            <a:xfrm>
              <a:off x="1410948" y="0"/>
              <a:ext cx="1238399" cy="1238871"/>
            </a:xfrm>
            <a:prstGeom prst="ellipse">
              <a:avLst/>
            </a:prstGeom>
            <a:solidFill>
              <a:srgbClr val="0D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1573518" y="197115"/>
              <a:ext cx="7919992" cy="720005"/>
            </a:xfrm>
            <a:prstGeom prst="rect">
              <a:avLst/>
            </a:prstGeom>
            <a:solidFill>
              <a:srgbClr val="0D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
            <p:cNvSpPr txBox="1"/>
            <p:nvPr/>
          </p:nvSpPr>
          <p:spPr>
            <a:xfrm>
              <a:off x="1573518" y="197115"/>
              <a:ext cx="7919992" cy="720005"/>
            </a:xfrm>
            <a:prstGeom prst="rect">
              <a:avLst/>
            </a:prstGeom>
            <a:noFill/>
            <a:ln>
              <a:noFill/>
            </a:ln>
          </p:spPr>
          <p:txBody>
            <a:bodyPr spcFirstLastPara="1" wrap="square" lIns="27925" tIns="27925" rIns="27925" bIns="27925" anchor="ctr" anchorCtr="0">
              <a:noAutofit/>
            </a:bodyPr>
            <a:lstStyle/>
            <a:p>
              <a:pPr marL="0" marR="0" lvl="0" indent="0" algn="l" rtl="0">
                <a:lnSpc>
                  <a:spcPct val="90000"/>
                </a:lnSpc>
                <a:spcBef>
                  <a:spcPts val="0"/>
                </a:spcBef>
                <a:spcAft>
                  <a:spcPts val="0"/>
                </a:spcAft>
                <a:buClr>
                  <a:schemeClr val="lt1"/>
                </a:buClr>
                <a:buSzPts val="2200"/>
                <a:buFont typeface="Quattrocento Sans"/>
                <a:buNone/>
              </a:pPr>
              <a:r>
                <a:rPr lang="en-US" sz="2200" b="1" i="0" u="none" strike="noStrike" cap="none">
                  <a:solidFill>
                    <a:schemeClr val="lt1"/>
                  </a:solidFill>
                  <a:latin typeface="Quattrocento Sans"/>
                  <a:ea typeface="Quattrocento Sans"/>
                  <a:cs typeface="Quattrocento Sans"/>
                  <a:sym typeface="Quattrocento Sans"/>
                </a:rPr>
                <a:t>              To analyse the factors influencing conversion success</a:t>
              </a:r>
              <a:endParaRPr sz="2200" b="1" i="0" u="none" strike="noStrike" cap="none">
                <a:solidFill>
                  <a:schemeClr val="lt1"/>
                </a:solidFill>
                <a:latin typeface="Quattrocento Sans"/>
                <a:ea typeface="Quattrocento Sans"/>
                <a:cs typeface="Quattrocento Sans"/>
                <a:sym typeface="Quattrocento Sans"/>
              </a:endParaRPr>
            </a:p>
          </p:txBody>
        </p:sp>
        <p:sp>
          <p:nvSpPr>
            <p:cNvPr id="165" name="Google Shape;165;p4"/>
            <p:cNvSpPr/>
            <p:nvPr/>
          </p:nvSpPr>
          <p:spPr>
            <a:xfrm>
              <a:off x="2764426" y="1223315"/>
              <a:ext cx="1238399" cy="1238871"/>
            </a:xfrm>
            <a:prstGeom prst="ellipse">
              <a:avLst/>
            </a:prstGeom>
            <a:solidFill>
              <a:srgbClr val="F59F2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
            <p:cNvSpPr/>
            <p:nvPr/>
          </p:nvSpPr>
          <p:spPr>
            <a:xfrm>
              <a:off x="3099174" y="2930900"/>
              <a:ext cx="7920008" cy="720005"/>
            </a:xfrm>
            <a:prstGeom prst="rect">
              <a:avLst/>
            </a:prstGeom>
            <a:solidFill>
              <a:srgbClr val="0D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
            <p:cNvSpPr txBox="1"/>
            <p:nvPr/>
          </p:nvSpPr>
          <p:spPr>
            <a:xfrm>
              <a:off x="3099174" y="2930900"/>
              <a:ext cx="7920008" cy="720005"/>
            </a:xfrm>
            <a:prstGeom prst="rect">
              <a:avLst/>
            </a:prstGeom>
            <a:noFill/>
            <a:ln>
              <a:noFill/>
            </a:ln>
          </p:spPr>
          <p:txBody>
            <a:bodyPr spcFirstLastPara="1" wrap="square" lIns="27925" tIns="27925" rIns="27925" bIns="27925" anchor="ctr" anchorCtr="0">
              <a:noAutofit/>
            </a:bodyPr>
            <a:lstStyle/>
            <a:p>
              <a:pPr marL="0" marR="0" lvl="0" indent="0" algn="l" rtl="0">
                <a:lnSpc>
                  <a:spcPct val="90000"/>
                </a:lnSpc>
                <a:spcBef>
                  <a:spcPts val="0"/>
                </a:spcBef>
                <a:spcAft>
                  <a:spcPts val="0"/>
                </a:spcAft>
                <a:buClr>
                  <a:schemeClr val="lt1"/>
                </a:buClr>
                <a:buSzPts val="2200"/>
                <a:buFont typeface="Quattrocento Sans"/>
                <a:buNone/>
              </a:pPr>
              <a:r>
                <a:rPr lang="en-US" sz="2200" b="1" i="0" u="none" strike="noStrike" cap="none">
                  <a:solidFill>
                    <a:schemeClr val="lt1"/>
                  </a:solidFill>
                  <a:latin typeface="Quattrocento Sans"/>
                  <a:ea typeface="Quattrocento Sans"/>
                  <a:cs typeface="Quattrocento Sans"/>
                  <a:sym typeface="Quattrocento Sans"/>
                </a:rPr>
                <a:t>            To understand strengths and weaknesses of the institution</a:t>
              </a:r>
              <a:endParaRPr sz="2200" b="1" i="0" u="none" strike="noStrike" cap="none">
                <a:solidFill>
                  <a:schemeClr val="lt1"/>
                </a:solidFill>
                <a:latin typeface="Quattrocento Sans"/>
                <a:ea typeface="Quattrocento Sans"/>
                <a:cs typeface="Quattrocento Sans"/>
                <a:sym typeface="Quattrocento Sans"/>
              </a:endParaRPr>
            </a:p>
          </p:txBody>
        </p:sp>
        <p:sp>
          <p:nvSpPr>
            <p:cNvPr id="168" name="Google Shape;168;p4"/>
            <p:cNvSpPr/>
            <p:nvPr/>
          </p:nvSpPr>
          <p:spPr>
            <a:xfrm>
              <a:off x="2652012" y="2768639"/>
              <a:ext cx="1238400" cy="1239000"/>
            </a:xfrm>
            <a:prstGeom prst="ellipse">
              <a:avLst/>
            </a:prstGeom>
            <a:solidFill>
              <a:srgbClr val="0D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
            <p:cNvSpPr/>
            <p:nvPr/>
          </p:nvSpPr>
          <p:spPr>
            <a:xfrm>
              <a:off x="3099182" y="1499783"/>
              <a:ext cx="7919992" cy="720005"/>
            </a:xfrm>
            <a:prstGeom prst="rect">
              <a:avLst/>
            </a:prstGeom>
            <a:solidFill>
              <a:srgbClr val="F59F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
            <p:cNvSpPr txBox="1"/>
            <p:nvPr/>
          </p:nvSpPr>
          <p:spPr>
            <a:xfrm>
              <a:off x="3099182" y="1499783"/>
              <a:ext cx="7919992" cy="720005"/>
            </a:xfrm>
            <a:prstGeom prst="rect">
              <a:avLst/>
            </a:prstGeom>
            <a:noFill/>
            <a:ln>
              <a:noFill/>
            </a:ln>
          </p:spPr>
          <p:txBody>
            <a:bodyPr spcFirstLastPara="1" wrap="square" lIns="27925" tIns="27925" rIns="27925" bIns="27925" anchor="ctr" anchorCtr="0">
              <a:noAutofit/>
            </a:bodyPr>
            <a:lstStyle/>
            <a:p>
              <a:pPr marL="0" marR="0" lvl="0" indent="0" algn="l" rtl="0">
                <a:lnSpc>
                  <a:spcPct val="90000"/>
                </a:lnSpc>
                <a:spcBef>
                  <a:spcPts val="0"/>
                </a:spcBef>
                <a:spcAft>
                  <a:spcPts val="0"/>
                </a:spcAft>
                <a:buClr>
                  <a:schemeClr val="dk1"/>
                </a:buClr>
                <a:buSzPts val="2200"/>
                <a:buFont typeface="Quattrocento Sans"/>
                <a:buNone/>
              </a:pPr>
              <a:r>
                <a:rPr lang="en-US" sz="2200" b="0" i="0" u="none" strike="noStrike" cap="none">
                  <a:solidFill>
                    <a:schemeClr val="dk1"/>
                  </a:solidFill>
                  <a:latin typeface="Quattrocento Sans"/>
                  <a:ea typeface="Quattrocento Sans"/>
                  <a:cs typeface="Quattrocento Sans"/>
                  <a:sym typeface="Quattrocento Sans"/>
                </a:rPr>
                <a:t>                 </a:t>
              </a:r>
              <a:endParaRPr sz="2200" b="0" i="0" u="none" strike="noStrike" cap="none">
                <a:solidFill>
                  <a:schemeClr val="dk1"/>
                </a:solidFill>
                <a:latin typeface="Quattrocento Sans"/>
                <a:ea typeface="Quattrocento Sans"/>
                <a:cs typeface="Quattrocento Sans"/>
                <a:sym typeface="Quattrocento Sans"/>
              </a:endParaRPr>
            </a:p>
          </p:txBody>
        </p:sp>
        <p:sp>
          <p:nvSpPr>
            <p:cNvPr id="171" name="Google Shape;171;p4"/>
            <p:cNvSpPr/>
            <p:nvPr/>
          </p:nvSpPr>
          <p:spPr>
            <a:xfrm>
              <a:off x="1841881" y="4014307"/>
              <a:ext cx="1238399" cy="1238871"/>
            </a:xfrm>
            <a:prstGeom prst="ellipse">
              <a:avLst/>
            </a:prstGeom>
            <a:solidFill>
              <a:srgbClr val="F59F2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
            <p:cNvSpPr/>
            <p:nvPr/>
          </p:nvSpPr>
          <p:spPr>
            <a:xfrm>
              <a:off x="2138924" y="4209786"/>
              <a:ext cx="7920008" cy="720005"/>
            </a:xfrm>
            <a:prstGeom prst="rect">
              <a:avLst/>
            </a:prstGeom>
            <a:solidFill>
              <a:srgbClr val="F59F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
            <p:cNvSpPr txBox="1"/>
            <p:nvPr/>
          </p:nvSpPr>
          <p:spPr>
            <a:xfrm>
              <a:off x="2138924" y="4209786"/>
              <a:ext cx="7920008" cy="720005"/>
            </a:xfrm>
            <a:prstGeom prst="rect">
              <a:avLst/>
            </a:prstGeom>
            <a:noFill/>
            <a:ln>
              <a:noFill/>
            </a:ln>
          </p:spPr>
          <p:txBody>
            <a:bodyPr spcFirstLastPara="1" wrap="square" lIns="27925" tIns="27925" rIns="27925" bIns="27925" anchor="ctr" anchorCtr="0">
              <a:noAutofit/>
            </a:bodyPr>
            <a:lstStyle/>
            <a:p>
              <a:pPr marL="0" marR="0" lvl="0" indent="0" algn="l" rtl="0">
                <a:lnSpc>
                  <a:spcPct val="90000"/>
                </a:lnSpc>
                <a:spcBef>
                  <a:spcPts val="0"/>
                </a:spcBef>
                <a:spcAft>
                  <a:spcPts val="0"/>
                </a:spcAft>
                <a:buClr>
                  <a:schemeClr val="dk1"/>
                </a:buClr>
                <a:buSzPts val="2200"/>
                <a:buFont typeface="Quattrocento Sans"/>
                <a:buNone/>
              </a:pPr>
              <a:r>
                <a:rPr lang="en-US" sz="2200" b="1" i="0" u="none" strike="noStrike" cap="none">
                  <a:solidFill>
                    <a:srgbClr val="FFFFFF"/>
                  </a:solidFill>
                  <a:latin typeface="Quattrocento Sans"/>
                  <a:ea typeface="Quattrocento Sans"/>
                  <a:cs typeface="Quattrocento Sans"/>
                  <a:sym typeface="Quattrocento Sans"/>
                </a:rPr>
                <a:t>                To analyse effectiveness of marketing strategies </a:t>
              </a:r>
              <a:endParaRPr sz="2200" b="1" i="0" u="none" strike="noStrike" cap="none">
                <a:solidFill>
                  <a:srgbClr val="FFFFFF"/>
                </a:solidFill>
                <a:latin typeface="Quattrocento Sans"/>
                <a:ea typeface="Quattrocento Sans"/>
                <a:cs typeface="Quattrocento Sans"/>
                <a:sym typeface="Quattrocento Sans"/>
              </a:endParaRPr>
            </a:p>
          </p:txBody>
        </p:sp>
      </p:grpSp>
      <p:sp>
        <p:nvSpPr>
          <p:cNvPr id="174" name="Google Shape;174;p4" descr="Icon of graph. "/>
          <p:cNvSpPr/>
          <p:nvPr/>
        </p:nvSpPr>
        <p:spPr>
          <a:xfrm>
            <a:off x="3459473" y="3978698"/>
            <a:ext cx="626750" cy="534450"/>
          </a:xfrm>
          <a:custGeom>
            <a:avLst/>
            <a:gdLst/>
            <a:ahLst/>
            <a:cxnLst/>
            <a:rect l="l" t="t" r="r" b="b"/>
            <a:pathLst>
              <a:path w="904" h="903" extrusionOk="0">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175" name="Google Shape;175;p4" descr="Icon of human being and gear. "/>
          <p:cNvGrpSpPr/>
          <p:nvPr/>
        </p:nvGrpSpPr>
        <p:grpSpPr>
          <a:xfrm>
            <a:off x="2427910" y="1298495"/>
            <a:ext cx="338073" cy="339996"/>
            <a:chOff x="6450013" y="5349875"/>
            <a:chExt cx="279399" cy="280988"/>
          </a:xfrm>
        </p:grpSpPr>
        <p:sp>
          <p:nvSpPr>
            <p:cNvPr id="176" name="Google Shape;176;p4"/>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4"/>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78" name="Google Shape;178;p4" descr="Icon of check box. "/>
          <p:cNvSpPr/>
          <p:nvPr/>
        </p:nvSpPr>
        <p:spPr>
          <a:xfrm>
            <a:off x="3740467" y="2533535"/>
            <a:ext cx="345758" cy="345758"/>
          </a:xfrm>
          <a:custGeom>
            <a:avLst/>
            <a:gdLst/>
            <a:ahLst/>
            <a:cxnLst/>
            <a:rect l="l" t="t" r="r" b="b"/>
            <a:pathLst>
              <a:path w="719" h="719" extrusionOk="0">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9" name="Google Shape;179;p4" descr="Icon of box and whisker chart. "/>
          <p:cNvSpPr/>
          <p:nvPr/>
        </p:nvSpPr>
        <p:spPr>
          <a:xfrm>
            <a:off x="2765983" y="5380863"/>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80" name="Google Shape;180;p4"/>
          <p:cNvSpPr txBox="1"/>
          <p:nvPr/>
        </p:nvSpPr>
        <p:spPr>
          <a:xfrm>
            <a:off x="3526227" y="2346410"/>
            <a:ext cx="7920000" cy="720000"/>
          </a:xfrm>
          <a:prstGeom prst="rect">
            <a:avLst/>
          </a:prstGeom>
          <a:noFill/>
          <a:ln>
            <a:noFill/>
          </a:ln>
        </p:spPr>
        <p:txBody>
          <a:bodyPr spcFirstLastPara="1" wrap="square" lIns="27925" tIns="27925" rIns="27925" bIns="27925" anchor="ctr" anchorCtr="0">
            <a:noAutofit/>
          </a:bodyPr>
          <a:lstStyle/>
          <a:p>
            <a:pPr marL="0" marR="0" lvl="0" indent="0" algn="l" rtl="0">
              <a:lnSpc>
                <a:spcPct val="90000"/>
              </a:lnSpc>
              <a:spcBef>
                <a:spcPts val="0"/>
              </a:spcBef>
              <a:spcAft>
                <a:spcPts val="0"/>
              </a:spcAft>
              <a:buClr>
                <a:schemeClr val="lt1"/>
              </a:buClr>
              <a:buSzPts val="2200"/>
              <a:buFont typeface="Quattrocento Sans"/>
              <a:buNone/>
            </a:pPr>
            <a:r>
              <a:rPr lang="en-US" sz="2000" b="1" i="0" u="none" strike="noStrike" cap="none">
                <a:solidFill>
                  <a:schemeClr val="lt1"/>
                </a:solidFill>
                <a:latin typeface="Quattrocento Sans"/>
                <a:ea typeface="Quattrocento Sans"/>
                <a:cs typeface="Quattrocento Sans"/>
                <a:sym typeface="Quattrocento Sans"/>
              </a:rPr>
              <a:t>                To identify the factors that can increase time spent on website</a:t>
            </a:r>
            <a:endParaRPr sz="2000" b="1"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28147dfdb01_2_5"/>
          <p:cNvSpPr txBox="1"/>
          <p:nvPr/>
        </p:nvSpPr>
        <p:spPr>
          <a:xfrm>
            <a:off x="340850" y="696000"/>
            <a:ext cx="4419900" cy="5876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Selection and Cleansing:</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Following data cleansing, we observe that the review/comments are predominantly positive. Key highlights include:</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1200"/>
              </a:spcBef>
              <a:spcAft>
                <a:spcPts val="0"/>
              </a:spcAft>
              <a:buClr>
                <a:schemeClr val="dk1"/>
              </a:buClr>
              <a:buSzPts val="1800"/>
              <a:buFont typeface="Arial"/>
              <a:buChar char="●"/>
            </a:pPr>
            <a:r>
              <a:rPr lang="en-US" sz="1800" b="1" i="0" u="none" strike="noStrike" cap="none">
                <a:solidFill>
                  <a:schemeClr val="dk1"/>
                </a:solidFill>
                <a:latin typeface="Quattrocento Sans"/>
                <a:ea typeface="Quattrocento Sans"/>
                <a:cs typeface="Quattrocento Sans"/>
                <a:sym typeface="Quattrocento Sans"/>
              </a:rPr>
              <a:t>Opportunities</a:t>
            </a:r>
            <a:r>
              <a:rPr lang="en-US" sz="1800" b="0" i="0" u="none" strike="noStrike" cap="none">
                <a:solidFill>
                  <a:schemeClr val="dk1"/>
                </a:solidFill>
                <a:latin typeface="Quattrocento Sans"/>
                <a:ea typeface="Quattrocento Sans"/>
                <a:cs typeface="Quattrocento Sans"/>
                <a:sym typeface="Quattrocento Sans"/>
              </a:rPr>
              <a:t>: Positive remarks about enhanced career prospects.</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Quattrocento Sans"/>
                <a:ea typeface="Quattrocento Sans"/>
                <a:cs typeface="Quattrocento Sans"/>
                <a:sym typeface="Quattrocento Sans"/>
              </a:rPr>
              <a:t>Appreciation for the </a:t>
            </a:r>
            <a:r>
              <a:rPr lang="en-US" sz="1800" b="1" i="0" u="none" strike="noStrike" cap="none">
                <a:solidFill>
                  <a:schemeClr val="dk1"/>
                </a:solidFill>
                <a:latin typeface="Quattrocento Sans"/>
                <a:ea typeface="Quattrocento Sans"/>
                <a:cs typeface="Quattrocento Sans"/>
                <a:sym typeface="Quattrocento Sans"/>
              </a:rPr>
              <a:t>helpfulness, skills and knowledge</a:t>
            </a:r>
            <a:r>
              <a:rPr lang="en-US" sz="1800" b="0" i="0" u="none" strike="noStrike" cap="none">
                <a:solidFill>
                  <a:schemeClr val="dk1"/>
                </a:solidFill>
                <a:latin typeface="Quattrocento Sans"/>
                <a:ea typeface="Quattrocento Sans"/>
                <a:cs typeface="Quattrocento Sans"/>
                <a:sym typeface="Quattrocento Sans"/>
              </a:rPr>
              <a:t> of staff/professors.</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Char char="●"/>
            </a:pPr>
            <a:r>
              <a:rPr lang="en-US" sz="1800" b="1" i="0" u="none" strike="noStrike" cap="none">
                <a:solidFill>
                  <a:schemeClr val="dk1"/>
                </a:solidFill>
                <a:latin typeface="Quattrocento Sans"/>
                <a:ea typeface="Quattrocento Sans"/>
                <a:cs typeface="Quattrocento Sans"/>
                <a:sym typeface="Quattrocento Sans"/>
              </a:rPr>
              <a:t>Highly recommend</a:t>
            </a:r>
            <a:endParaRPr sz="18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rgbClr val="000000"/>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However, there is also a notable concern regarding:</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1200"/>
              </a:spcBef>
              <a:spcAft>
                <a:spcPts val="0"/>
              </a:spcAft>
              <a:buClr>
                <a:schemeClr val="dk1"/>
              </a:buClr>
              <a:buSzPts val="1800"/>
              <a:buFont typeface="Arial"/>
              <a:buChar char="●"/>
            </a:pPr>
            <a:r>
              <a:rPr lang="en-US" sz="1800" b="1" i="0" u="none" strike="noStrike" cap="none">
                <a:solidFill>
                  <a:schemeClr val="dk1"/>
                </a:solidFill>
                <a:latin typeface="Quattrocento Sans"/>
                <a:ea typeface="Quattrocento Sans"/>
                <a:cs typeface="Quattrocento Sans"/>
                <a:sym typeface="Quattrocento Sans"/>
              </a:rPr>
              <a:t>Expensive School Fees</a:t>
            </a:r>
            <a:r>
              <a:rPr lang="en-US" sz="1800" b="0" i="0" u="none" strike="noStrike" cap="none">
                <a:solidFill>
                  <a:schemeClr val="dk1"/>
                </a:solidFill>
                <a:latin typeface="Quattrocento Sans"/>
                <a:ea typeface="Quattrocento Sans"/>
                <a:cs typeface="Quattrocento Sans"/>
                <a:sym typeface="Quattrocento Sans"/>
              </a:rPr>
              <a:t>: dissatisfaction with the cost of tuition.</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1200"/>
              </a:spcAft>
              <a:buClr>
                <a:srgbClr val="000000"/>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This balanced view will help us leverage strengths while addressing the concern about fees. </a:t>
            </a:r>
            <a:endParaRPr sz="1800" b="0" i="0" u="none" strike="noStrike" cap="none">
              <a:solidFill>
                <a:schemeClr val="dk1"/>
              </a:solidFill>
              <a:latin typeface="Quattrocento Sans"/>
              <a:ea typeface="Quattrocento Sans"/>
              <a:cs typeface="Quattrocento Sans"/>
              <a:sym typeface="Quattrocento Sans"/>
            </a:endParaRPr>
          </a:p>
        </p:txBody>
      </p:sp>
      <p:cxnSp>
        <p:nvCxnSpPr>
          <p:cNvPr id="662" name="Google Shape;662;g28147dfdb01_2_5"/>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63" name="Google Shape;663;g28147dfdb01_2_5"/>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64" name="Google Shape;664;g28147dfdb01_2_5"/>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65" name="Google Shape;665;g28147dfdb01_2_5"/>
          <p:cNvPicPr preferRelativeResize="0"/>
          <p:nvPr/>
        </p:nvPicPr>
        <p:blipFill rotWithShape="1">
          <a:blip r:embed="rId3">
            <a:alphaModFix/>
          </a:blip>
          <a:srcRect/>
          <a:stretch/>
        </p:blipFill>
        <p:spPr>
          <a:xfrm>
            <a:off x="4896575" y="716250"/>
            <a:ext cx="6990625" cy="583621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2f5e368e2b1_1_2"/>
          <p:cNvSpPr txBox="1"/>
          <p:nvPr/>
        </p:nvSpPr>
        <p:spPr>
          <a:xfrm>
            <a:off x="340850" y="696000"/>
            <a:ext cx="4419900" cy="5876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Selection and Cleansing:</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chemeClr val="dk1"/>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Following data cleansing, we observe that the review/comments are predominantly positive. Key highlights include:</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1200"/>
              </a:spcBef>
              <a:spcAft>
                <a:spcPts val="0"/>
              </a:spcAft>
              <a:buClr>
                <a:schemeClr val="dk1"/>
              </a:buClr>
              <a:buSzPts val="1800"/>
              <a:buFont typeface="Arial"/>
              <a:buChar char="●"/>
            </a:pPr>
            <a:r>
              <a:rPr lang="en-US" sz="1800" b="1" i="0" u="none" strike="noStrike" cap="none">
                <a:solidFill>
                  <a:schemeClr val="dk1"/>
                </a:solidFill>
                <a:latin typeface="Quattrocento Sans"/>
                <a:ea typeface="Quattrocento Sans"/>
                <a:cs typeface="Quattrocento Sans"/>
                <a:sym typeface="Quattrocento Sans"/>
              </a:rPr>
              <a:t>Opportunities</a:t>
            </a:r>
            <a:r>
              <a:rPr lang="en-US" sz="1800" b="0" i="0" u="none" strike="noStrike" cap="none">
                <a:solidFill>
                  <a:schemeClr val="dk1"/>
                </a:solidFill>
                <a:latin typeface="Quattrocento Sans"/>
                <a:ea typeface="Quattrocento Sans"/>
                <a:cs typeface="Quattrocento Sans"/>
                <a:sym typeface="Quattrocento Sans"/>
              </a:rPr>
              <a:t>: Positive remarks about enhanced career prospects.</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Quattrocento Sans"/>
                <a:ea typeface="Quattrocento Sans"/>
                <a:cs typeface="Quattrocento Sans"/>
                <a:sym typeface="Quattrocento Sans"/>
              </a:rPr>
              <a:t>Appreciation for the </a:t>
            </a:r>
            <a:r>
              <a:rPr lang="en-US" sz="1800" b="1" i="0" u="none" strike="noStrike" cap="none">
                <a:solidFill>
                  <a:schemeClr val="dk1"/>
                </a:solidFill>
                <a:latin typeface="Quattrocento Sans"/>
                <a:ea typeface="Quattrocento Sans"/>
                <a:cs typeface="Quattrocento Sans"/>
                <a:sym typeface="Quattrocento Sans"/>
              </a:rPr>
              <a:t>helpfulness, skills and knowledge</a:t>
            </a:r>
            <a:r>
              <a:rPr lang="en-US" sz="1800" b="0" i="0" u="none" strike="noStrike" cap="none">
                <a:solidFill>
                  <a:schemeClr val="dk1"/>
                </a:solidFill>
                <a:latin typeface="Quattrocento Sans"/>
                <a:ea typeface="Quattrocento Sans"/>
                <a:cs typeface="Quattrocento Sans"/>
                <a:sym typeface="Quattrocento Sans"/>
              </a:rPr>
              <a:t> of staff/professors.</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0"/>
              </a:spcBef>
              <a:spcAft>
                <a:spcPts val="0"/>
              </a:spcAft>
              <a:buClr>
                <a:schemeClr val="dk1"/>
              </a:buClr>
              <a:buSzPts val="1800"/>
              <a:buFont typeface="Quattrocento Sans"/>
              <a:buChar char="●"/>
            </a:pPr>
            <a:r>
              <a:rPr lang="en-US" sz="1800" b="1" i="0" u="none" strike="noStrike" cap="none">
                <a:solidFill>
                  <a:schemeClr val="dk1"/>
                </a:solidFill>
                <a:latin typeface="Quattrocento Sans"/>
                <a:ea typeface="Quattrocento Sans"/>
                <a:cs typeface="Quattrocento Sans"/>
                <a:sym typeface="Quattrocento Sans"/>
              </a:rPr>
              <a:t>Highly recommend</a:t>
            </a:r>
            <a:endParaRPr sz="18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0"/>
              </a:spcAft>
              <a:buClr>
                <a:srgbClr val="000000"/>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However, there is also a notable concern regarding:</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115000"/>
              </a:lnSpc>
              <a:spcBef>
                <a:spcPts val="1200"/>
              </a:spcBef>
              <a:spcAft>
                <a:spcPts val="0"/>
              </a:spcAft>
              <a:buClr>
                <a:schemeClr val="dk1"/>
              </a:buClr>
              <a:buSzPts val="1800"/>
              <a:buFont typeface="Arial"/>
              <a:buChar char="●"/>
            </a:pPr>
            <a:r>
              <a:rPr lang="en-US" sz="1800" b="1" i="0" u="none" strike="noStrike" cap="none">
                <a:solidFill>
                  <a:schemeClr val="dk1"/>
                </a:solidFill>
                <a:latin typeface="Quattrocento Sans"/>
                <a:ea typeface="Quattrocento Sans"/>
                <a:cs typeface="Quattrocento Sans"/>
                <a:sym typeface="Quattrocento Sans"/>
              </a:rPr>
              <a:t>Expensive School Fees</a:t>
            </a:r>
            <a:r>
              <a:rPr lang="en-US" sz="1800" b="0" i="0" u="none" strike="noStrike" cap="none">
                <a:solidFill>
                  <a:schemeClr val="dk1"/>
                </a:solidFill>
                <a:latin typeface="Quattrocento Sans"/>
                <a:ea typeface="Quattrocento Sans"/>
                <a:cs typeface="Quattrocento Sans"/>
                <a:sym typeface="Quattrocento Sans"/>
              </a:rPr>
              <a:t>: dissatisfaction with the cost of tuition.</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15000"/>
              </a:lnSpc>
              <a:spcBef>
                <a:spcPts val="1200"/>
              </a:spcBef>
              <a:spcAft>
                <a:spcPts val="1200"/>
              </a:spcAft>
              <a:buClr>
                <a:srgbClr val="000000"/>
              </a:buClr>
              <a:buSzPts val="1100"/>
              <a:buFont typeface="Arial"/>
              <a:buNone/>
            </a:pPr>
            <a:r>
              <a:rPr lang="en-US" sz="1800" b="0" i="0" u="none" strike="noStrike" cap="none">
                <a:solidFill>
                  <a:schemeClr val="dk1"/>
                </a:solidFill>
                <a:latin typeface="Quattrocento Sans"/>
                <a:ea typeface="Quattrocento Sans"/>
                <a:cs typeface="Quattrocento Sans"/>
                <a:sym typeface="Quattrocento Sans"/>
              </a:rPr>
              <a:t>This balanced view will help us leverage strengths while addressing the concern about fees. </a:t>
            </a:r>
            <a:endParaRPr sz="1800" b="0" i="0" u="none" strike="noStrike" cap="none">
              <a:solidFill>
                <a:schemeClr val="dk1"/>
              </a:solidFill>
              <a:latin typeface="Quattrocento Sans"/>
              <a:ea typeface="Quattrocento Sans"/>
              <a:cs typeface="Quattrocento Sans"/>
              <a:sym typeface="Quattrocento Sans"/>
            </a:endParaRPr>
          </a:p>
        </p:txBody>
      </p:sp>
      <p:cxnSp>
        <p:nvCxnSpPr>
          <p:cNvPr id="672" name="Google Shape;672;g2f5e368e2b1_1_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73" name="Google Shape;673;g2f5e368e2b1_1_2"/>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74" name="Google Shape;674;g2f5e368e2b1_1_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75" name="Google Shape;675;g2f5e368e2b1_1_2"/>
          <p:cNvPicPr preferRelativeResize="0"/>
          <p:nvPr/>
        </p:nvPicPr>
        <p:blipFill rotWithShape="1">
          <a:blip r:embed="rId3">
            <a:alphaModFix/>
          </a:blip>
          <a:srcRect/>
          <a:stretch/>
        </p:blipFill>
        <p:spPr>
          <a:xfrm>
            <a:off x="4896575" y="716250"/>
            <a:ext cx="6990625" cy="5836210"/>
          </a:xfrm>
          <a:prstGeom prst="rect">
            <a:avLst/>
          </a:prstGeom>
          <a:noFill/>
          <a:ln>
            <a:noFill/>
          </a:ln>
        </p:spPr>
      </p:pic>
      <p:pic>
        <p:nvPicPr>
          <p:cNvPr id="676" name="Google Shape;676;g2f5e368e2b1_1_2"/>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cxnSp>
        <p:nvCxnSpPr>
          <p:cNvPr id="682" name="Google Shape;682;g28147dfdb01_2_3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83" name="Google Shape;683;g28147dfdb01_2_30"/>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84" name="Google Shape;684;g28147dfdb01_2_3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85" name="Google Shape;685;g28147dfdb01_2_30"/>
          <p:cNvPicPr preferRelativeResize="0"/>
          <p:nvPr/>
        </p:nvPicPr>
        <p:blipFill>
          <a:blip r:embed="rId3">
            <a:alphaModFix/>
          </a:blip>
          <a:stretch>
            <a:fillRect/>
          </a:stretch>
        </p:blipFill>
        <p:spPr>
          <a:xfrm>
            <a:off x="152400" y="730800"/>
            <a:ext cx="11887200" cy="551905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cxnSp>
        <p:nvCxnSpPr>
          <p:cNvPr id="691" name="Google Shape;691;g2f5e368e2b1_1_1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692" name="Google Shape;692;g2f5e368e2b1_1_12"/>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693" name="Google Shape;693;g2f5e368e2b1_1_1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694" name="Google Shape;694;g2f5e368e2b1_1_12"/>
          <p:cNvPicPr preferRelativeResize="0"/>
          <p:nvPr/>
        </p:nvPicPr>
        <p:blipFill>
          <a:blip r:embed="rId3">
            <a:alphaModFix/>
          </a:blip>
          <a:stretch>
            <a:fillRect/>
          </a:stretch>
        </p:blipFill>
        <p:spPr>
          <a:xfrm>
            <a:off x="152400" y="730800"/>
            <a:ext cx="11887200" cy="41018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cxnSp>
        <p:nvCxnSpPr>
          <p:cNvPr id="700" name="Google Shape;700;g28147dfdb01_2_38"/>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01" name="Google Shape;701;g28147dfdb01_2_38"/>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02" name="Google Shape;702;g28147dfdb01_2_38"/>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03" name="Google Shape;703;g28147dfdb01_2_38"/>
          <p:cNvPicPr preferRelativeResize="0"/>
          <p:nvPr/>
        </p:nvPicPr>
        <p:blipFill>
          <a:blip r:embed="rId3">
            <a:alphaModFix/>
          </a:blip>
          <a:stretch>
            <a:fillRect/>
          </a:stretch>
        </p:blipFill>
        <p:spPr>
          <a:xfrm>
            <a:off x="152400" y="730800"/>
            <a:ext cx="11887200" cy="55423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cxnSp>
        <p:nvCxnSpPr>
          <p:cNvPr id="709" name="Google Shape;709;g28147dfdb01_2_5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10" name="Google Shape;710;g28147dfdb01_2_52"/>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11" name="Google Shape;711;g28147dfdb01_2_5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12" name="Google Shape;712;g28147dfdb01_2_52"/>
          <p:cNvPicPr preferRelativeResize="0"/>
          <p:nvPr/>
        </p:nvPicPr>
        <p:blipFill>
          <a:blip r:embed="rId3">
            <a:alphaModFix/>
          </a:blip>
          <a:stretch>
            <a:fillRect/>
          </a:stretch>
        </p:blipFill>
        <p:spPr>
          <a:xfrm>
            <a:off x="152400" y="730800"/>
            <a:ext cx="5492780" cy="5154336"/>
          </a:xfrm>
          <a:prstGeom prst="rect">
            <a:avLst/>
          </a:prstGeom>
          <a:noFill/>
          <a:ln>
            <a:noFill/>
          </a:ln>
        </p:spPr>
      </p:pic>
      <p:pic>
        <p:nvPicPr>
          <p:cNvPr id="713" name="Google Shape;713;g28147dfdb01_2_52"/>
          <p:cNvPicPr preferRelativeResize="0"/>
          <p:nvPr/>
        </p:nvPicPr>
        <p:blipFill>
          <a:blip r:embed="rId4">
            <a:alphaModFix/>
          </a:blip>
          <a:stretch>
            <a:fillRect/>
          </a:stretch>
        </p:blipFill>
        <p:spPr>
          <a:xfrm>
            <a:off x="5797580" y="730800"/>
            <a:ext cx="5063929" cy="5974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cxnSp>
        <p:nvCxnSpPr>
          <p:cNvPr id="719" name="Google Shape;719;g2f5e368e2b1_1_2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20" name="Google Shape;720;g2f5e368e2b1_1_26"/>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21" name="Google Shape;721;g2f5e368e2b1_1_2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22" name="Google Shape;722;g2f5e368e2b1_1_26"/>
          <p:cNvPicPr preferRelativeResize="0"/>
          <p:nvPr/>
        </p:nvPicPr>
        <p:blipFill>
          <a:blip r:embed="rId3">
            <a:alphaModFix/>
          </a:blip>
          <a:stretch>
            <a:fillRect/>
          </a:stretch>
        </p:blipFill>
        <p:spPr>
          <a:xfrm>
            <a:off x="5797580" y="730800"/>
            <a:ext cx="5769229" cy="5974799"/>
          </a:xfrm>
          <a:prstGeom prst="rect">
            <a:avLst/>
          </a:prstGeom>
          <a:noFill/>
          <a:ln>
            <a:noFill/>
          </a:ln>
        </p:spPr>
      </p:pic>
      <p:pic>
        <p:nvPicPr>
          <p:cNvPr id="723" name="Google Shape;723;g2f5e368e2b1_1_26"/>
          <p:cNvPicPr preferRelativeResize="0"/>
          <p:nvPr/>
        </p:nvPicPr>
        <p:blipFill>
          <a:blip r:embed="rId4">
            <a:alphaModFix/>
          </a:blip>
          <a:stretch>
            <a:fillRect/>
          </a:stretch>
        </p:blipFill>
        <p:spPr>
          <a:xfrm>
            <a:off x="152400" y="730800"/>
            <a:ext cx="4871301" cy="59747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cxnSp>
        <p:nvCxnSpPr>
          <p:cNvPr id="729" name="Google Shape;729;g28147dfdb01_2_63"/>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30" name="Google Shape;730;g28147dfdb01_2_63"/>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31" name="Google Shape;731;g28147dfdb01_2_63"/>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32" name="Google Shape;732;g28147dfdb01_2_63"/>
          <p:cNvPicPr preferRelativeResize="0"/>
          <p:nvPr/>
        </p:nvPicPr>
        <p:blipFill>
          <a:blip r:embed="rId3">
            <a:alphaModFix/>
          </a:blip>
          <a:stretch>
            <a:fillRect/>
          </a:stretch>
        </p:blipFill>
        <p:spPr>
          <a:xfrm>
            <a:off x="152400" y="730800"/>
            <a:ext cx="5981700" cy="2970139"/>
          </a:xfrm>
          <a:prstGeom prst="rect">
            <a:avLst/>
          </a:prstGeom>
          <a:noFill/>
          <a:ln>
            <a:noFill/>
          </a:ln>
        </p:spPr>
      </p:pic>
      <p:pic>
        <p:nvPicPr>
          <p:cNvPr id="733" name="Google Shape;733;g28147dfdb01_2_63"/>
          <p:cNvPicPr preferRelativeResize="0"/>
          <p:nvPr/>
        </p:nvPicPr>
        <p:blipFill>
          <a:blip r:embed="rId4">
            <a:alphaModFix/>
          </a:blip>
          <a:stretch>
            <a:fillRect/>
          </a:stretch>
        </p:blipFill>
        <p:spPr>
          <a:xfrm>
            <a:off x="473225" y="1355913"/>
            <a:ext cx="3486149" cy="4374776"/>
          </a:xfrm>
          <a:prstGeom prst="rect">
            <a:avLst/>
          </a:prstGeom>
          <a:noFill/>
          <a:ln>
            <a:noFill/>
          </a:ln>
        </p:spPr>
      </p:pic>
      <p:pic>
        <p:nvPicPr>
          <p:cNvPr id="734" name="Google Shape;734;g28147dfdb01_2_63"/>
          <p:cNvPicPr preferRelativeResize="0"/>
          <p:nvPr/>
        </p:nvPicPr>
        <p:blipFill>
          <a:blip r:embed="rId5">
            <a:alphaModFix/>
          </a:blip>
          <a:stretch>
            <a:fillRect/>
          </a:stretch>
        </p:blipFill>
        <p:spPr>
          <a:xfrm>
            <a:off x="5962450" y="730800"/>
            <a:ext cx="6153350" cy="3319875"/>
          </a:xfrm>
          <a:prstGeom prst="rect">
            <a:avLst/>
          </a:prstGeom>
          <a:noFill/>
          <a:ln>
            <a:noFill/>
          </a:ln>
        </p:spPr>
      </p:pic>
      <p:pic>
        <p:nvPicPr>
          <p:cNvPr id="735" name="Google Shape;735;g28147dfdb01_2_63"/>
          <p:cNvPicPr preferRelativeResize="0"/>
          <p:nvPr/>
        </p:nvPicPr>
        <p:blipFill>
          <a:blip r:embed="rId6">
            <a:alphaModFix/>
          </a:blip>
          <a:stretch>
            <a:fillRect/>
          </a:stretch>
        </p:blipFill>
        <p:spPr>
          <a:xfrm>
            <a:off x="7386117" y="1317649"/>
            <a:ext cx="3256575" cy="4625951"/>
          </a:xfrm>
          <a:prstGeom prst="rect">
            <a:avLst/>
          </a:prstGeom>
          <a:noFill/>
          <a:ln>
            <a:noFill/>
          </a:ln>
        </p:spPr>
      </p:pic>
      <p:pic>
        <p:nvPicPr>
          <p:cNvPr id="736" name="Google Shape;736;g28147dfdb01_2_63"/>
          <p:cNvPicPr preferRelativeResize="0"/>
          <p:nvPr/>
        </p:nvPicPr>
        <p:blipFill>
          <a:blip r:embed="rId7">
            <a:alphaModFix/>
          </a:blip>
          <a:stretch>
            <a:fillRect/>
          </a:stretch>
        </p:blipFill>
        <p:spPr>
          <a:xfrm>
            <a:off x="473213" y="5730700"/>
            <a:ext cx="9020175" cy="1257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cxnSp>
        <p:nvCxnSpPr>
          <p:cNvPr id="742" name="Google Shape;742;g2f5e368e2b1_1_41"/>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43" name="Google Shape;743;g2f5e368e2b1_1_41"/>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44" name="Google Shape;744;g2f5e368e2b1_1_41"/>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45" name="Google Shape;745;g2f5e368e2b1_1_41"/>
          <p:cNvPicPr preferRelativeResize="0"/>
          <p:nvPr/>
        </p:nvPicPr>
        <p:blipFill>
          <a:blip r:embed="rId3">
            <a:alphaModFix/>
          </a:blip>
          <a:stretch>
            <a:fillRect/>
          </a:stretch>
        </p:blipFill>
        <p:spPr>
          <a:xfrm>
            <a:off x="152400" y="730800"/>
            <a:ext cx="8248650" cy="3657600"/>
          </a:xfrm>
          <a:prstGeom prst="rect">
            <a:avLst/>
          </a:prstGeom>
          <a:noFill/>
          <a:ln>
            <a:noFill/>
          </a:ln>
        </p:spPr>
      </p:pic>
      <p:pic>
        <p:nvPicPr>
          <p:cNvPr id="746" name="Google Shape;746;g2f5e368e2b1_1_41"/>
          <p:cNvPicPr preferRelativeResize="0"/>
          <p:nvPr/>
        </p:nvPicPr>
        <p:blipFill>
          <a:blip r:embed="rId4">
            <a:alphaModFix/>
          </a:blip>
          <a:stretch>
            <a:fillRect/>
          </a:stretch>
        </p:blipFill>
        <p:spPr>
          <a:xfrm>
            <a:off x="533400" y="1477200"/>
            <a:ext cx="7848946" cy="2164800"/>
          </a:xfrm>
          <a:prstGeom prst="rect">
            <a:avLst/>
          </a:prstGeom>
          <a:noFill/>
          <a:ln>
            <a:noFill/>
          </a:ln>
        </p:spPr>
      </p:pic>
      <p:pic>
        <p:nvPicPr>
          <p:cNvPr id="747" name="Google Shape;747;g2f5e368e2b1_1_41"/>
          <p:cNvPicPr preferRelativeResize="0"/>
          <p:nvPr/>
        </p:nvPicPr>
        <p:blipFill>
          <a:blip r:embed="rId5">
            <a:alphaModFix/>
          </a:blip>
          <a:stretch>
            <a:fillRect/>
          </a:stretch>
        </p:blipFill>
        <p:spPr>
          <a:xfrm>
            <a:off x="247975" y="3881150"/>
            <a:ext cx="7672626" cy="3402175"/>
          </a:xfrm>
          <a:prstGeom prst="rect">
            <a:avLst/>
          </a:prstGeom>
          <a:noFill/>
          <a:ln>
            <a:noFill/>
          </a:ln>
        </p:spPr>
      </p:pic>
      <p:pic>
        <p:nvPicPr>
          <p:cNvPr id="748" name="Google Shape;748;g2f5e368e2b1_1_41"/>
          <p:cNvPicPr preferRelativeResize="0"/>
          <p:nvPr/>
        </p:nvPicPr>
        <p:blipFill>
          <a:blip r:embed="rId6">
            <a:alphaModFix/>
          </a:blip>
          <a:stretch>
            <a:fillRect/>
          </a:stretch>
        </p:blipFill>
        <p:spPr>
          <a:xfrm>
            <a:off x="386275" y="4540800"/>
            <a:ext cx="6852726" cy="20208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cxnSp>
        <p:nvCxnSpPr>
          <p:cNvPr id="754" name="Google Shape;754;g2f5e368e2b1_1_5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55" name="Google Shape;755;g2f5e368e2b1_1_50"/>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56" name="Google Shape;756;g2f5e368e2b1_1_5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57" name="Google Shape;757;g2f5e368e2b1_1_50"/>
          <p:cNvPicPr preferRelativeResize="0"/>
          <p:nvPr/>
        </p:nvPicPr>
        <p:blipFill>
          <a:blip r:embed="rId3">
            <a:alphaModFix/>
          </a:blip>
          <a:stretch>
            <a:fillRect/>
          </a:stretch>
        </p:blipFill>
        <p:spPr>
          <a:xfrm>
            <a:off x="152400" y="730800"/>
            <a:ext cx="3216134" cy="5974801"/>
          </a:xfrm>
          <a:prstGeom prst="rect">
            <a:avLst/>
          </a:prstGeom>
          <a:noFill/>
          <a:ln>
            <a:noFill/>
          </a:ln>
        </p:spPr>
      </p:pic>
      <p:pic>
        <p:nvPicPr>
          <p:cNvPr id="758" name="Google Shape;758;g2f5e368e2b1_1_50"/>
          <p:cNvPicPr preferRelativeResize="0"/>
          <p:nvPr/>
        </p:nvPicPr>
        <p:blipFill>
          <a:blip r:embed="rId4">
            <a:alphaModFix/>
          </a:blip>
          <a:stretch>
            <a:fillRect/>
          </a:stretch>
        </p:blipFill>
        <p:spPr>
          <a:xfrm>
            <a:off x="3520934" y="730800"/>
            <a:ext cx="8518668" cy="5882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g279c7bd1ef4_0_295"/>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187" name="Google Shape;187;g279c7bd1ef4_0_295"/>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Data Understanding</a:t>
            </a:r>
            <a:endParaRPr sz="2800" b="0" i="0" u="none" strike="noStrike" cap="none">
              <a:solidFill>
                <a:srgbClr val="3F3F3F"/>
              </a:solidFill>
              <a:latin typeface="Century Gothic"/>
              <a:ea typeface="Century Gothic"/>
              <a:cs typeface="Century Gothic"/>
              <a:sym typeface="Century Gothic"/>
            </a:endParaRPr>
          </a:p>
        </p:txBody>
      </p:sp>
      <p:cxnSp>
        <p:nvCxnSpPr>
          <p:cNvPr id="188" name="Google Shape;188;g279c7bd1ef4_0_295"/>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189" name="Google Shape;189;g279c7bd1ef4_0_295"/>
          <p:cNvPicPr preferRelativeResize="0"/>
          <p:nvPr/>
        </p:nvPicPr>
        <p:blipFill rotWithShape="1">
          <a:blip r:embed="rId3">
            <a:alphaModFix/>
          </a:blip>
          <a:srcRect/>
          <a:stretch/>
        </p:blipFill>
        <p:spPr>
          <a:xfrm>
            <a:off x="6458125" y="775263"/>
            <a:ext cx="4839800" cy="5840875"/>
          </a:xfrm>
          <a:prstGeom prst="rect">
            <a:avLst/>
          </a:prstGeom>
          <a:noFill/>
          <a:ln>
            <a:noFill/>
          </a:ln>
        </p:spPr>
      </p:pic>
      <p:sp>
        <p:nvSpPr>
          <p:cNvPr id="190" name="Google Shape;190;g279c7bd1ef4_0_295"/>
          <p:cNvSpPr txBox="1"/>
          <p:nvPr/>
        </p:nvSpPr>
        <p:spPr>
          <a:xfrm>
            <a:off x="681125" y="679375"/>
            <a:ext cx="5256600" cy="526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Collection Sources:</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Kaggle</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 </a:t>
            </a:r>
            <a:r>
              <a:rPr lang="en-US" sz="1800" b="1" i="0" u="sng" strike="noStrike" cap="none">
                <a:solidFill>
                  <a:schemeClr val="dk1"/>
                </a:solidFill>
                <a:latin typeface="Quattrocento Sans"/>
                <a:ea typeface="Quattrocento Sans"/>
                <a:cs typeface="Quattrocento Sans"/>
                <a:sym typeface="Quattrocento Sans"/>
              </a:rPr>
              <a:t>Data Fields Description:</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There are total 38 variables and 9,240 rows.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The variables are as per table below. </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191" name="Google Shape;191;g279c7bd1ef4_0_295"/>
          <p:cNvPicPr preferRelativeResize="0"/>
          <p:nvPr/>
        </p:nvPicPr>
        <p:blipFill rotWithShape="1">
          <a:blip r:embed="rId4">
            <a:alphaModFix/>
          </a:blip>
          <a:srcRect/>
          <a:stretch/>
        </p:blipFill>
        <p:spPr>
          <a:xfrm>
            <a:off x="1179400" y="2705100"/>
            <a:ext cx="3619500" cy="3733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cxnSp>
        <p:nvCxnSpPr>
          <p:cNvPr id="764" name="Google Shape;764;g28147dfdb01_2_45"/>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65" name="Google Shape;765;g28147dfdb01_2_45"/>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66" name="Google Shape;766;g28147dfdb01_2_45"/>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67" name="Google Shape;767;g28147dfdb01_2_45"/>
          <p:cNvPicPr preferRelativeResize="0"/>
          <p:nvPr/>
        </p:nvPicPr>
        <p:blipFill>
          <a:blip r:embed="rId3">
            <a:alphaModFix/>
          </a:blip>
          <a:stretch>
            <a:fillRect/>
          </a:stretch>
        </p:blipFill>
        <p:spPr>
          <a:xfrm>
            <a:off x="152400" y="730800"/>
            <a:ext cx="3484471" cy="5974799"/>
          </a:xfrm>
          <a:prstGeom prst="rect">
            <a:avLst/>
          </a:prstGeom>
          <a:noFill/>
          <a:ln>
            <a:noFill/>
          </a:ln>
        </p:spPr>
      </p:pic>
      <p:pic>
        <p:nvPicPr>
          <p:cNvPr id="768" name="Google Shape;768;g28147dfdb01_2_45"/>
          <p:cNvPicPr preferRelativeResize="0"/>
          <p:nvPr/>
        </p:nvPicPr>
        <p:blipFill>
          <a:blip r:embed="rId4">
            <a:alphaModFix/>
          </a:blip>
          <a:stretch>
            <a:fillRect/>
          </a:stretch>
        </p:blipFill>
        <p:spPr>
          <a:xfrm>
            <a:off x="3789271" y="730800"/>
            <a:ext cx="8250330" cy="57172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cxnSp>
        <p:nvCxnSpPr>
          <p:cNvPr id="774" name="Google Shape;774;g28147dfdb01_2_7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75" name="Google Shape;775;g28147dfdb01_2_74"/>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3</a:t>
            </a:r>
            <a:endParaRPr sz="2800" b="0" i="0" u="none" strike="noStrike" cap="none">
              <a:solidFill>
                <a:srgbClr val="3F3F3F"/>
              </a:solidFill>
              <a:latin typeface="Century Gothic"/>
              <a:ea typeface="Century Gothic"/>
              <a:cs typeface="Century Gothic"/>
              <a:sym typeface="Century Gothic"/>
            </a:endParaRPr>
          </a:p>
        </p:txBody>
      </p:sp>
      <p:cxnSp>
        <p:nvCxnSpPr>
          <p:cNvPr id="776" name="Google Shape;776;g28147dfdb01_2_7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pic>
        <p:nvPicPr>
          <p:cNvPr id="777" name="Google Shape;777;g28147dfdb01_2_74"/>
          <p:cNvPicPr preferRelativeResize="0"/>
          <p:nvPr/>
        </p:nvPicPr>
        <p:blipFill>
          <a:blip r:embed="rId3">
            <a:alphaModFix/>
          </a:blip>
          <a:stretch>
            <a:fillRect/>
          </a:stretch>
        </p:blipFill>
        <p:spPr>
          <a:xfrm>
            <a:off x="6984524" y="990600"/>
            <a:ext cx="5207476" cy="4172657"/>
          </a:xfrm>
          <a:prstGeom prst="rect">
            <a:avLst/>
          </a:prstGeom>
          <a:noFill/>
          <a:ln>
            <a:noFill/>
          </a:ln>
        </p:spPr>
      </p:pic>
      <p:sp>
        <p:nvSpPr>
          <p:cNvPr id="778" name="Google Shape;778;g28147dfdb01_2_74"/>
          <p:cNvSpPr txBox="1">
            <a:spLocks noGrp="1"/>
          </p:cNvSpPr>
          <p:nvPr>
            <p:ph type="body" idx="4294967295"/>
          </p:nvPr>
        </p:nvSpPr>
        <p:spPr>
          <a:xfrm>
            <a:off x="228600" y="659100"/>
            <a:ext cx="7658700" cy="604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1500" b="1" u="sng"/>
              <a:t>Conclusion:</a:t>
            </a:r>
            <a:endParaRPr sz="1500" b="1" u="sng"/>
          </a:p>
          <a:p>
            <a:pPr marL="457200" lvl="0" indent="-323850" algn="l" rtl="0">
              <a:lnSpc>
                <a:spcPct val="90000"/>
              </a:lnSpc>
              <a:spcBef>
                <a:spcPts val="1000"/>
              </a:spcBef>
              <a:spcAft>
                <a:spcPts val="0"/>
              </a:spcAft>
              <a:buSzPts val="1500"/>
              <a:buChar char="•"/>
            </a:pPr>
            <a:r>
              <a:rPr lang="en-US" sz="1500" b="1"/>
              <a:t>X Education</a:t>
            </a:r>
            <a:r>
              <a:rPr lang="en-US" sz="1500"/>
              <a:t> has received positive feedback for its </a:t>
            </a:r>
            <a:r>
              <a:rPr lang="en-US" sz="1500" b="1"/>
              <a:t>experienced professors</a:t>
            </a:r>
            <a:r>
              <a:rPr lang="en-US" sz="1500"/>
              <a:t> and </a:t>
            </a:r>
            <a:r>
              <a:rPr lang="en-US" sz="1500" b="1"/>
              <a:t>supportive staff</a:t>
            </a:r>
            <a:r>
              <a:rPr lang="en-US" sz="1500"/>
              <a:t>. These are key strengths that contribute to a positive learning experience for students. To attract more students, the school should </a:t>
            </a:r>
            <a:r>
              <a:rPr lang="en-US" sz="1500" b="1"/>
              <a:t>highlight the expertise and unique teaching methods of the professors.</a:t>
            </a:r>
            <a:endParaRPr sz="1500" b="1"/>
          </a:p>
          <a:p>
            <a:pPr marL="457200" lvl="0" indent="-323850" algn="l" rtl="0">
              <a:lnSpc>
                <a:spcPct val="90000"/>
              </a:lnSpc>
              <a:spcBef>
                <a:spcPts val="1000"/>
              </a:spcBef>
              <a:spcAft>
                <a:spcPts val="0"/>
              </a:spcAft>
              <a:buSzPts val="1500"/>
              <a:buChar char="•"/>
            </a:pPr>
            <a:r>
              <a:rPr lang="en-US" sz="1500"/>
              <a:t>However, </a:t>
            </a:r>
            <a:r>
              <a:rPr lang="en-US" sz="1500" b="1"/>
              <a:t>high tuition fees</a:t>
            </a:r>
            <a:r>
              <a:rPr lang="en-US" sz="1500"/>
              <a:t> have been identified as a potential concern. To address this, X Education should </a:t>
            </a:r>
            <a:r>
              <a:rPr lang="en-US" sz="1500" b="1"/>
              <a:t>conduct a thorough review of its fees</a:t>
            </a:r>
            <a:r>
              <a:rPr lang="en-US" sz="1500"/>
              <a:t> and </a:t>
            </a:r>
            <a:r>
              <a:rPr lang="en-US" sz="1500" b="1"/>
              <a:t>compare them to industry standards</a:t>
            </a:r>
            <a:r>
              <a:rPr lang="en-US" sz="1500"/>
              <a:t>. This will help ensure that the fees are reasonable and competitive.</a:t>
            </a:r>
            <a:endParaRPr sz="1500"/>
          </a:p>
          <a:p>
            <a:pPr marL="457200" lvl="0" indent="-323850" algn="l" rtl="0">
              <a:lnSpc>
                <a:spcPct val="90000"/>
              </a:lnSpc>
              <a:spcBef>
                <a:spcPts val="1000"/>
              </a:spcBef>
              <a:spcAft>
                <a:spcPts val="0"/>
              </a:spcAft>
              <a:buSzPts val="1500"/>
              <a:buChar char="•"/>
            </a:pPr>
            <a:r>
              <a:rPr lang="en-US" sz="1500"/>
              <a:t>Additionally, </a:t>
            </a:r>
            <a:r>
              <a:rPr lang="en-US" sz="1500" b="1"/>
              <a:t>implementing promotions</a:t>
            </a:r>
            <a:r>
              <a:rPr lang="en-US" sz="1500"/>
              <a:t> such as </a:t>
            </a:r>
            <a:r>
              <a:rPr lang="en-US" sz="1500" b="1"/>
              <a:t>early bird discounts</a:t>
            </a:r>
            <a:r>
              <a:rPr lang="en-US" sz="1500"/>
              <a:t> or </a:t>
            </a:r>
            <a:r>
              <a:rPr lang="en-US" sz="1500" b="1"/>
              <a:t>group discounts</a:t>
            </a:r>
            <a:r>
              <a:rPr lang="en-US" sz="1500"/>
              <a:t> can make the school's offerings more attractive to potential students, especially those who may be budget-conscious.  By focusing on these areas, X Education can continue to provide a high-quality education while also increasing enrollment.</a:t>
            </a:r>
            <a:endParaRPr sz="1500"/>
          </a:p>
          <a:p>
            <a:pPr marL="457200" lvl="0" indent="0" algn="l" rtl="0">
              <a:lnSpc>
                <a:spcPct val="90000"/>
              </a:lnSpc>
              <a:spcBef>
                <a:spcPts val="1000"/>
              </a:spcBef>
              <a:spcAft>
                <a:spcPts val="0"/>
              </a:spcAft>
              <a:buNone/>
            </a:pPr>
            <a:endParaRPr sz="1500"/>
          </a:p>
          <a:p>
            <a:pPr marL="457200" lvl="0" indent="-323850" algn="l" rtl="0">
              <a:spcBef>
                <a:spcPts val="1000"/>
              </a:spcBef>
              <a:spcAft>
                <a:spcPts val="0"/>
              </a:spcAft>
              <a:buSzPts val="1500"/>
              <a:buChar char="•"/>
            </a:pPr>
            <a:r>
              <a:rPr lang="en-US" sz="1500"/>
              <a:t>While </a:t>
            </a:r>
            <a:r>
              <a:rPr lang="en-US" sz="1500" b="1"/>
              <a:t>72.5%</a:t>
            </a:r>
            <a:r>
              <a:rPr lang="en-US" sz="1500"/>
              <a:t> of text reviews are </a:t>
            </a:r>
            <a:r>
              <a:rPr lang="en-US" sz="1500" b="1"/>
              <a:t>positive</a:t>
            </a:r>
            <a:r>
              <a:rPr lang="en-US" sz="1500"/>
              <a:t>, and only </a:t>
            </a:r>
            <a:r>
              <a:rPr lang="en-US" sz="1500" b="1"/>
              <a:t>27.5%</a:t>
            </a:r>
            <a:r>
              <a:rPr lang="en-US" sz="1500"/>
              <a:t> are negative whereas the </a:t>
            </a:r>
            <a:r>
              <a:rPr lang="en-US" sz="1500" b="1"/>
              <a:t>conversion rate of 38.5%</a:t>
            </a:r>
            <a:r>
              <a:rPr lang="en-US" sz="1500"/>
              <a:t> is lower than expected.  This may indicates a potential gap between customer satisfaction and actual purchasing behavior or the data bias due to limited dataset.</a:t>
            </a:r>
            <a:endParaRPr sz="1500"/>
          </a:p>
          <a:p>
            <a:pPr marL="457200" lvl="0" indent="-323850" algn="l" rtl="0">
              <a:spcBef>
                <a:spcPts val="1000"/>
              </a:spcBef>
              <a:spcAft>
                <a:spcPts val="0"/>
              </a:spcAft>
              <a:buSzPts val="1500"/>
              <a:buChar char="•"/>
            </a:pPr>
            <a:r>
              <a:rPr lang="en-US" sz="1500"/>
              <a:t>Although the </a:t>
            </a:r>
            <a:r>
              <a:rPr lang="en-US" sz="1500" b="1"/>
              <a:t>overall positive sentiment</a:t>
            </a:r>
            <a:r>
              <a:rPr lang="en-US" sz="1500"/>
              <a:t> is encouraging, the analysis is based on a </a:t>
            </a:r>
            <a:r>
              <a:rPr lang="en-US" sz="1500" b="1"/>
              <a:t>limited dataset</a:t>
            </a:r>
            <a:r>
              <a:rPr lang="en-US" sz="1500"/>
              <a:t> of reviews. To gain a more accurate understanding of customer sentiment, it is essential to </a:t>
            </a:r>
            <a:r>
              <a:rPr lang="en-US" sz="1500" b="1"/>
              <a:t>analyze a larger volume of feedback</a:t>
            </a:r>
            <a:r>
              <a:rPr lang="en-US" sz="1500"/>
              <a:t> using a </a:t>
            </a:r>
            <a:r>
              <a:rPr lang="en-US" sz="1500" b="1"/>
              <a:t>trained model</a:t>
            </a:r>
            <a:r>
              <a:rPr lang="en-US" sz="1500"/>
              <a:t> capable of handling a wider range of expressions and nuances.</a:t>
            </a:r>
            <a:endParaRPr sz="1500"/>
          </a:p>
          <a:p>
            <a:pPr marL="457200" lvl="0" indent="0" algn="l" rtl="0">
              <a:lnSpc>
                <a:spcPct val="90000"/>
              </a:lnSpc>
              <a:spcBef>
                <a:spcPts val="1000"/>
              </a:spcBef>
              <a:spcAft>
                <a:spcPts val="0"/>
              </a:spcAft>
              <a:buNone/>
            </a:pP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783"/>
        <p:cNvGrpSpPr/>
        <p:nvPr/>
      </p:nvGrpSpPr>
      <p:grpSpPr>
        <a:xfrm>
          <a:off x="0" y="0"/>
          <a:ext cx="0" cy="0"/>
          <a:chOff x="0" y="0"/>
          <a:chExt cx="0" cy="0"/>
        </a:xfrm>
      </p:grpSpPr>
      <p:grpSp>
        <p:nvGrpSpPr>
          <p:cNvPr id="784" name="Google Shape;784;g2f06bc744e6_0_38"/>
          <p:cNvGrpSpPr/>
          <p:nvPr/>
        </p:nvGrpSpPr>
        <p:grpSpPr>
          <a:xfrm>
            <a:off x="4325258" y="1544068"/>
            <a:ext cx="3541500" cy="3769801"/>
            <a:chOff x="4325258" y="1229517"/>
            <a:chExt cx="3541500" cy="3769801"/>
          </a:xfrm>
        </p:grpSpPr>
        <p:sp>
          <p:nvSpPr>
            <p:cNvPr id="785" name="Google Shape;785;g2f06bc744e6_0_38"/>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786" name="Google Shape;786;g2f06bc744e6_0_38"/>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787" name="Google Shape;787;g2f06bc744e6_0_38"/>
          <p:cNvSpPr txBox="1">
            <a:spLocks noGrp="1"/>
          </p:cNvSpPr>
          <p:nvPr>
            <p:ph type="ctrTitle"/>
          </p:nvPr>
        </p:nvSpPr>
        <p:spPr>
          <a:xfrm>
            <a:off x="1524000" y="2930403"/>
            <a:ext cx="9144000" cy="9975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Biz Objective 4</a:t>
            </a:r>
            <a:endParaRPr sz="7200">
              <a:solidFill>
                <a:schemeClr val="accent4"/>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g2ef63634b6e_0_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794" name="Google Shape;794;g2ef63634b6e_0_0"/>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4</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795" name="Google Shape;795;g2ef63634b6e_0_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796" name="Google Shape;796;g2ef63634b6e_0_0"/>
          <p:cNvSpPr txBox="1"/>
          <p:nvPr/>
        </p:nvSpPr>
        <p:spPr>
          <a:xfrm>
            <a:off x="494950" y="828250"/>
            <a:ext cx="11468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a:solidFill>
                  <a:schemeClr val="accent5"/>
                </a:solidFill>
                <a:latin typeface="Quattrocento Sans"/>
                <a:ea typeface="Quattrocento Sans"/>
                <a:cs typeface="Quattrocento Sans"/>
                <a:sym typeface="Quattrocento Sans"/>
              </a:rPr>
              <a:t>To analyse the effective of marketing strategies in marketing using clustering to reduce the dimensions and then predict the convert results</a:t>
            </a:r>
            <a:endParaRPr sz="2000" b="1" i="0" u="none" strike="noStrike" cap="none">
              <a:solidFill>
                <a:schemeClr val="accent5"/>
              </a:solidFill>
              <a:latin typeface="Quattrocento Sans"/>
              <a:ea typeface="Quattrocento Sans"/>
              <a:cs typeface="Quattrocento Sans"/>
              <a:sym typeface="Quattrocento Sans"/>
            </a:endParaRPr>
          </a:p>
        </p:txBody>
      </p:sp>
      <p:sp>
        <p:nvSpPr>
          <p:cNvPr id="797" name="Google Shape;797;g2ef63634b6e_0_0"/>
          <p:cNvSpPr txBox="1"/>
          <p:nvPr/>
        </p:nvSpPr>
        <p:spPr>
          <a:xfrm>
            <a:off x="342000" y="1567150"/>
            <a:ext cx="11583300" cy="4617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Overview of the datasets</a:t>
            </a:r>
            <a:endParaRPr sz="2000" b="0" i="0" u="none" strike="noStrike" cap="none">
              <a:solidFill>
                <a:schemeClr val="dk1"/>
              </a:solidFill>
              <a:latin typeface="Quattrocento Sans"/>
              <a:ea typeface="Quattrocento Sans"/>
              <a:cs typeface="Quattrocento Sans"/>
              <a:sym typeface="Quattrocento Sans"/>
            </a:endParaRPr>
          </a:p>
        </p:txBody>
      </p:sp>
      <p:pic>
        <p:nvPicPr>
          <p:cNvPr id="798" name="Google Shape;798;g2ef63634b6e_0_0"/>
          <p:cNvPicPr preferRelativeResize="0"/>
          <p:nvPr/>
        </p:nvPicPr>
        <p:blipFill rotWithShape="1">
          <a:blip r:embed="rId3">
            <a:alphaModFix/>
          </a:blip>
          <a:srcRect/>
          <a:stretch/>
        </p:blipFill>
        <p:spPr>
          <a:xfrm>
            <a:off x="3422072" y="2028850"/>
            <a:ext cx="8769927" cy="4511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cxnSp>
        <p:nvCxnSpPr>
          <p:cNvPr id="804" name="Google Shape;804;g2ef63634b6e_0_9"/>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805" name="Google Shape;805;g2ef63634b6e_0_9"/>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4</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806" name="Google Shape;806;g2ef63634b6e_0_9"/>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807" name="Google Shape;807;g2ef63634b6e_0_9"/>
          <p:cNvSpPr txBox="1"/>
          <p:nvPr/>
        </p:nvSpPr>
        <p:spPr>
          <a:xfrm>
            <a:off x="119275" y="899600"/>
            <a:ext cx="11966100" cy="54489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Dependent Variable: ‘Converted’, </a:t>
            </a:r>
            <a:endParaRPr sz="20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1270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     Independent Variables Selected:</a:t>
            </a: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914400" marR="0" lvl="0" indent="-355600" algn="l" rtl="0">
              <a:lnSpc>
                <a:spcPct val="90000"/>
              </a:lnSpc>
              <a:spcBef>
                <a:spcPts val="0"/>
              </a:spcBef>
              <a:spcAft>
                <a:spcPts val="0"/>
              </a:spcAft>
              <a:buClr>
                <a:schemeClr val="dk1"/>
              </a:buClr>
              <a:buSzPts val="2000"/>
              <a:buFont typeface="Quattrocento Sans"/>
              <a:buAutoNum type="alphaUcPeriod"/>
            </a:pPr>
            <a:r>
              <a:rPr lang="en-US" sz="2000">
                <a:solidFill>
                  <a:schemeClr val="dk1"/>
                </a:solidFill>
                <a:latin typeface="Quattrocento Sans"/>
                <a:ea typeface="Quattrocento Sans"/>
                <a:cs typeface="Quattrocento Sans"/>
                <a:sym typeface="Quattrocento Sans"/>
              </a:rPr>
              <a:t>Marketing oriented columns consists of a group of numerical data columns and another group of Boolean columns.  Model 1 built on Regression Model of ‘Converted’ Vs. the numerical columns and Model 2 built on Regression Model of ‘Converted’ Vs. the Boolean columns, ‘Total time spent on Websites’, ‘TotalVisits’, ‘Page Views Per Visit’ in order to establish prediction models from these features</a:t>
            </a:r>
            <a:endParaRPr sz="2000" b="0" i="0" u="none" strike="noStrike" cap="none">
              <a:solidFill>
                <a:schemeClr val="dk1"/>
              </a:solidFill>
              <a:latin typeface="Quattrocento Sans"/>
              <a:ea typeface="Quattrocento Sans"/>
              <a:cs typeface="Quattrocento Sans"/>
              <a:sym typeface="Quattrocento Sans"/>
            </a:endParaRPr>
          </a:p>
          <a:p>
            <a:pPr marL="914400" marR="0" lvl="0" indent="-355600" algn="l" rtl="0">
              <a:lnSpc>
                <a:spcPct val="90000"/>
              </a:lnSpc>
              <a:spcBef>
                <a:spcPts val="0"/>
              </a:spcBef>
              <a:spcAft>
                <a:spcPts val="0"/>
              </a:spcAft>
              <a:buClr>
                <a:schemeClr val="dk1"/>
              </a:buClr>
              <a:buSzPts val="2000"/>
              <a:buFont typeface="Quattrocento Sans"/>
              <a:buAutoNum type="alphaUcPeriod"/>
            </a:pPr>
            <a:r>
              <a:rPr lang="en-US" sz="2000">
                <a:solidFill>
                  <a:schemeClr val="dk1"/>
                </a:solidFill>
                <a:latin typeface="Quattrocento Sans"/>
                <a:ea typeface="Quattrocento Sans"/>
                <a:cs typeface="Quattrocento Sans"/>
                <a:sym typeface="Quattrocento Sans"/>
              </a:rPr>
              <a:t>About the Clients: ‘How did you hear about X Education’, ‘What is your current occupation’, ‘What matters most to you in choosing a course’, ‘Tags’ &amp; ‘Specification’.  The columns with Yes/No inputs to conduct the Regression Analysis and the ‘Tags’ &amp; ‘Specification’ consists of preset options to allow to convert to dummies variables and in turn to conduct the k Logistic Regression Model</a:t>
            </a:r>
            <a:endParaRPr sz="2000" b="0" i="0" u="none" strike="noStrike" cap="none">
              <a:solidFill>
                <a:schemeClr val="dk1"/>
              </a:solidFill>
              <a:latin typeface="Quattrocento Sans"/>
              <a:ea typeface="Quattrocento Sans"/>
              <a:cs typeface="Quattrocento Sans"/>
              <a:sym typeface="Quattrocento Sans"/>
            </a:endParaRPr>
          </a:p>
          <a:p>
            <a:pPr marL="914400" marR="0" lvl="0" indent="-355600" algn="l" rtl="0">
              <a:lnSpc>
                <a:spcPct val="90000"/>
              </a:lnSpc>
              <a:spcBef>
                <a:spcPts val="0"/>
              </a:spcBef>
              <a:spcAft>
                <a:spcPts val="0"/>
              </a:spcAft>
              <a:buClr>
                <a:schemeClr val="dk1"/>
              </a:buClr>
              <a:buSzPts val="2000"/>
              <a:buFont typeface="Quattrocento Sans"/>
              <a:buAutoNum type="alphaUcPeriod"/>
            </a:pPr>
            <a:r>
              <a:rPr lang="en-US" sz="2000">
                <a:solidFill>
                  <a:schemeClr val="dk1"/>
                </a:solidFill>
                <a:latin typeface="Quattrocento Sans"/>
                <a:ea typeface="Quattrocento Sans"/>
                <a:cs typeface="Quattrocento Sans"/>
                <a:sym typeface="Quattrocento Sans"/>
              </a:rPr>
              <a:t>Demographic, ‘Country’ and ‘City’, focusing on the opportunities on extending market growth beyond Mummai and India</a:t>
            </a:r>
            <a:endParaRPr sz="2000" b="0" i="0" u="none" strike="noStrike" cap="none">
              <a:solidFill>
                <a:schemeClr val="dk1"/>
              </a:solidFill>
              <a:latin typeface="Quattrocento Sans"/>
              <a:ea typeface="Quattrocento Sans"/>
              <a:cs typeface="Quattrocento Sans"/>
              <a:sym typeface="Quattrocento Sans"/>
            </a:endParaRPr>
          </a:p>
          <a:p>
            <a:pPr marL="914400" marR="0" lvl="0" indent="-355600" algn="l" rtl="0">
              <a:lnSpc>
                <a:spcPct val="90000"/>
              </a:lnSpc>
              <a:spcBef>
                <a:spcPts val="0"/>
              </a:spcBef>
              <a:spcAft>
                <a:spcPts val="0"/>
              </a:spcAft>
              <a:buClr>
                <a:schemeClr val="dk1"/>
              </a:buClr>
              <a:buSzPts val="2000"/>
              <a:buFont typeface="Quattrocento Sans"/>
              <a:buAutoNum type="alphaUcPeriod"/>
            </a:pPr>
            <a:r>
              <a:rPr lang="en-US" sz="2000">
                <a:solidFill>
                  <a:schemeClr val="dk1"/>
                </a:solidFill>
                <a:latin typeface="Quattrocento Sans"/>
                <a:ea typeface="Quattrocento Sans"/>
                <a:cs typeface="Quattrocento Sans"/>
                <a:sym typeface="Quattrocento Sans"/>
              </a:rPr>
              <a:t>Reviews:  columns with structural data ('Asymmetrique Activity Score', 'Asymmetrique Profile Score', 'Asymmetrique Activity Index', 'Asymmetrique Profile Index’) and unsupervised data (‘Tags’ and ‘What matters most to you in choosing a course’) to uncover how the reviews may predict the successful ‘Converted’ and the predictions of words from trained model.</a:t>
            </a:r>
            <a:endParaRPr sz="2000" b="0" i="0" u="none" strike="noStrike" cap="none">
              <a:solidFill>
                <a:schemeClr val="dk1"/>
              </a:solidFill>
              <a:latin typeface="Quattrocento Sans"/>
              <a:ea typeface="Quattrocento Sans"/>
              <a:cs typeface="Quattrocento Sans"/>
              <a:sym typeface="Quattrocento Sans"/>
            </a:endParaRPr>
          </a:p>
        </p:txBody>
      </p:sp>
      <p:sp>
        <p:nvSpPr>
          <p:cNvPr id="808" name="Google Shape;808;g2ef63634b6e_0_9"/>
          <p:cNvSpPr txBox="1"/>
          <p:nvPr/>
        </p:nvSpPr>
        <p:spPr>
          <a:xfrm>
            <a:off x="372950" y="6438900"/>
            <a:ext cx="10928700" cy="28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Note: Asymmetrique is a digital marketing company that also scores profiles and leads based on their company’s proprietary formula </a:t>
            </a:r>
            <a:endParaRPr sz="1300" b="0" i="0" u="none" strike="noStrike" cap="non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cxnSp>
        <p:nvCxnSpPr>
          <p:cNvPr id="814" name="Google Shape;814;g2ef63634b6e_0_18"/>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815" name="Google Shape;815;g2ef63634b6e_0_18"/>
          <p:cNvSpPr txBox="1"/>
          <p:nvPr/>
        </p:nvSpPr>
        <p:spPr>
          <a:xfrm>
            <a:off x="228600" y="190500"/>
            <a:ext cx="11734800" cy="7758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4</a:t>
            </a: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816" name="Google Shape;816;g2ef63634b6e_0_18"/>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817" name="Google Shape;817;g2ef63634b6e_0_18"/>
          <p:cNvSpPr txBox="1"/>
          <p:nvPr/>
        </p:nvSpPr>
        <p:spPr>
          <a:xfrm>
            <a:off x="0" y="867925"/>
            <a:ext cx="11780700" cy="4063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sng" strike="noStrike" cap="none">
                <a:solidFill>
                  <a:schemeClr val="dk1"/>
                </a:solidFill>
                <a:latin typeface="Quattrocento Sans"/>
                <a:ea typeface="Quattrocento Sans"/>
                <a:cs typeface="Quattrocento Sans"/>
                <a:sym typeface="Quattrocento Sans"/>
              </a:rPr>
              <a:t>Rationale for Feature Selection</a:t>
            </a:r>
            <a:endParaRPr sz="2000" b="0" i="0" u="sng" strike="noStrike" cap="none">
              <a:solidFill>
                <a:schemeClr val="dk1"/>
              </a:solidFill>
              <a:latin typeface="Quattrocento Sans"/>
              <a:ea typeface="Quattrocento Sans"/>
              <a:cs typeface="Quattrocento Sans"/>
              <a:sym typeface="Quattrocento Sans"/>
            </a:endParaRPr>
          </a:p>
          <a:p>
            <a:pPr marL="914400" marR="0" lvl="0" indent="-355600" algn="l" rtl="0">
              <a:lnSpc>
                <a:spcPct val="90000"/>
              </a:lnSpc>
              <a:spcBef>
                <a:spcPts val="0"/>
              </a:spcBef>
              <a:spcAft>
                <a:spcPts val="0"/>
              </a:spcAft>
              <a:buClr>
                <a:schemeClr val="dk1"/>
              </a:buClr>
              <a:buSzPts val="2000"/>
              <a:buFont typeface="Quattrocento Sans"/>
              <a:buChar char="●"/>
            </a:pPr>
            <a:r>
              <a:rPr lang="en-US" sz="2000" b="0" i="0" u="none" strike="noStrike" cap="none">
                <a:solidFill>
                  <a:schemeClr val="dk1"/>
                </a:solidFill>
                <a:latin typeface="Quattrocento Sans"/>
                <a:ea typeface="Quattrocento Sans"/>
                <a:cs typeface="Quattrocento Sans"/>
                <a:sym typeface="Quattrocento Sans"/>
              </a:rPr>
              <a:t>Studying external factors affecting the successful selection, ‘Converted’, we may establish the following </a:t>
            </a:r>
            <a:r>
              <a:rPr lang="en-US" sz="2000">
                <a:solidFill>
                  <a:schemeClr val="dk1"/>
                </a:solidFill>
                <a:latin typeface="Quattrocento Sans"/>
                <a:ea typeface="Quattrocento Sans"/>
                <a:cs typeface="Quattrocento Sans"/>
                <a:sym typeface="Quattrocento Sans"/>
              </a:rPr>
              <a:t>four</a:t>
            </a:r>
            <a:r>
              <a:rPr lang="en-US" sz="2000" b="0" i="0" u="none" strike="noStrike" cap="none">
                <a:solidFill>
                  <a:schemeClr val="dk1"/>
                </a:solidFill>
                <a:latin typeface="Quattrocento Sans"/>
                <a:ea typeface="Quattrocento Sans"/>
                <a:cs typeface="Quattrocento Sans"/>
                <a:sym typeface="Quattrocento Sans"/>
              </a:rPr>
              <a:t> hypotheses and uncover the hidden potential from the researches:</a:t>
            </a: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1.</a:t>
            </a:r>
            <a:r>
              <a:rPr lang="en-US" sz="2000" b="0" i="0" u="none" strike="noStrike" cap="none">
                <a:solidFill>
                  <a:schemeClr val="dk1"/>
                </a:solidFill>
                <a:latin typeface="Quattrocento Sans"/>
                <a:ea typeface="Quattrocento Sans"/>
                <a:cs typeface="Quattrocento Sans"/>
                <a:sym typeface="Quattrocento Sans"/>
              </a:rPr>
              <a:t>Hypothesis A: </a:t>
            </a:r>
            <a:r>
              <a:rPr lang="en-US" sz="2000">
                <a:solidFill>
                  <a:schemeClr val="dk1"/>
                </a:solidFill>
                <a:latin typeface="Quattrocento Sans"/>
                <a:ea typeface="Quattrocento Sans"/>
                <a:cs typeface="Quattrocento Sans"/>
                <a:sym typeface="Quattrocento Sans"/>
              </a:rPr>
              <a:t>There is a regression relationship between Converted rate and the various Marketing dimensions</a:t>
            </a: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2.</a:t>
            </a:r>
            <a:r>
              <a:rPr lang="en-US" sz="2000">
                <a:solidFill>
                  <a:schemeClr val="dk1"/>
                </a:solidFill>
                <a:latin typeface="Quattrocento Sans"/>
                <a:ea typeface="Quattrocento Sans"/>
                <a:cs typeface="Quattrocento Sans"/>
                <a:sym typeface="Quattrocento Sans"/>
              </a:rPr>
              <a:t>Hypothesis B: The Converted rate can be predicted from clients’ feedback and their background</a:t>
            </a: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3.</a:t>
            </a:r>
            <a:r>
              <a:rPr lang="en-US" sz="2000">
                <a:solidFill>
                  <a:schemeClr val="dk1"/>
                </a:solidFill>
                <a:latin typeface="Quattrocento Sans"/>
                <a:ea typeface="Quattrocento Sans"/>
                <a:cs typeface="Quattrocento Sans"/>
                <a:sym typeface="Quattrocento Sans"/>
              </a:rPr>
              <a:t>Hypothesis C: There are opportunities to extend the markets to other major cities and overseas</a:t>
            </a: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a:p>
            <a:pPr marL="91440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4.</a:t>
            </a:r>
            <a:r>
              <a:rPr lang="en-US" sz="2000">
                <a:solidFill>
                  <a:schemeClr val="dk1"/>
                </a:solidFill>
                <a:latin typeface="Quattrocento Sans"/>
                <a:ea typeface="Quattrocento Sans"/>
                <a:cs typeface="Quattrocento Sans"/>
                <a:sym typeface="Quattrocento Sans"/>
              </a:rPr>
              <a:t>Hypotheses D: The reviews can help predicting from the review-related surveys and reviews in free text may predict the subject’s decisions</a:t>
            </a:r>
            <a:endParaRPr sz="2000" b="0" i="0" u="sng"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cxnSp>
        <p:nvCxnSpPr>
          <p:cNvPr id="823" name="Google Shape;823;g2ef63634b6e_0_32"/>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824" name="Google Shape;824;g2ef63634b6e_0_32"/>
          <p:cNvSpPr txBox="1"/>
          <p:nvPr/>
        </p:nvSpPr>
        <p:spPr>
          <a:xfrm>
            <a:off x="228600" y="190500"/>
            <a:ext cx="11734800" cy="3877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Biz Objective 4</a:t>
            </a:r>
            <a:endParaRPr sz="2800" b="0" i="0" u="none" strike="noStrike" cap="none">
              <a:solidFill>
                <a:srgbClr val="3F3F3F"/>
              </a:solidFill>
              <a:latin typeface="Century Gothic"/>
              <a:ea typeface="Century Gothic"/>
              <a:cs typeface="Century Gothic"/>
              <a:sym typeface="Century Gothic"/>
            </a:endParaRPr>
          </a:p>
        </p:txBody>
      </p:sp>
      <p:cxnSp>
        <p:nvCxnSpPr>
          <p:cNvPr id="825" name="Google Shape;825;g2ef63634b6e_0_32"/>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826" name="Google Shape;826;g2ef63634b6e_0_32"/>
          <p:cNvSpPr txBox="1"/>
          <p:nvPr/>
        </p:nvSpPr>
        <p:spPr>
          <a:xfrm>
            <a:off x="114300" y="645750"/>
            <a:ext cx="11963400" cy="738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90000"/>
              </a:lnSpc>
              <a:spcBef>
                <a:spcPts val="0"/>
              </a:spcBef>
              <a:spcAft>
                <a:spcPts val="0"/>
              </a:spcAft>
              <a:buClr>
                <a:schemeClr val="dk1"/>
              </a:buClr>
              <a:buSzPts val="1800"/>
              <a:buFont typeface="Quattrocento Sans"/>
              <a:buChar char="●"/>
            </a:pPr>
            <a:r>
              <a:rPr lang="en-US" sz="2000" b="1" i="0" u="none" strike="noStrike" cap="none">
                <a:solidFill>
                  <a:schemeClr val="dk1"/>
                </a:solidFill>
                <a:latin typeface="Quattrocento Sans"/>
                <a:ea typeface="Quattrocento Sans"/>
                <a:cs typeface="Quattrocento Sans"/>
                <a:sym typeface="Quattrocento Sans"/>
              </a:rPr>
              <a:t>Hypothesis A</a:t>
            </a:r>
            <a:r>
              <a:rPr lang="en-US" sz="2000" b="0" i="0" u="none" strike="noStrike" cap="none">
                <a:solidFill>
                  <a:schemeClr val="dk1"/>
                </a:solidFill>
                <a:latin typeface="Quattrocento Sans"/>
                <a:ea typeface="Quattrocento Sans"/>
                <a:cs typeface="Quattrocento Sans"/>
                <a:sym typeface="Quattrocento Sans"/>
              </a:rPr>
              <a:t>: There is a regression relationship between Converted rate and the various Marketing dimensions</a:t>
            </a:r>
            <a:endParaRPr sz="2000" b="0" i="0" u="none" strike="noStrike" cap="none">
              <a:solidFill>
                <a:schemeClr val="dk1"/>
              </a:solidFill>
              <a:latin typeface="Quattrocento Sans"/>
              <a:ea typeface="Quattrocento Sans"/>
              <a:cs typeface="Quattrocento Sans"/>
              <a:sym typeface="Quattrocento Sans"/>
            </a:endParaRPr>
          </a:p>
        </p:txBody>
      </p:sp>
      <p:pic>
        <p:nvPicPr>
          <p:cNvPr id="827" name="Google Shape;827;g2ef63634b6e_0_32"/>
          <p:cNvPicPr preferRelativeResize="0"/>
          <p:nvPr/>
        </p:nvPicPr>
        <p:blipFill rotWithShape="1">
          <a:blip r:embed="rId3">
            <a:alphaModFix/>
          </a:blip>
          <a:srcRect/>
          <a:stretch/>
        </p:blipFill>
        <p:spPr>
          <a:xfrm>
            <a:off x="318125" y="1635600"/>
            <a:ext cx="6773325" cy="4442589"/>
          </a:xfrm>
          <a:prstGeom prst="rect">
            <a:avLst/>
          </a:prstGeom>
          <a:noFill/>
          <a:ln>
            <a:noFill/>
          </a:ln>
        </p:spPr>
      </p:pic>
      <p:pic>
        <p:nvPicPr>
          <p:cNvPr id="828" name="Google Shape;828;g2ef63634b6e_0_32"/>
          <p:cNvPicPr preferRelativeResize="0"/>
          <p:nvPr/>
        </p:nvPicPr>
        <p:blipFill rotWithShape="1">
          <a:blip r:embed="rId4">
            <a:alphaModFix/>
          </a:blip>
          <a:srcRect/>
          <a:stretch/>
        </p:blipFill>
        <p:spPr>
          <a:xfrm>
            <a:off x="7071646" y="1507500"/>
            <a:ext cx="5037675" cy="2924175"/>
          </a:xfrm>
          <a:prstGeom prst="rect">
            <a:avLst/>
          </a:prstGeom>
          <a:noFill/>
          <a:ln>
            <a:noFill/>
          </a:ln>
        </p:spPr>
      </p:pic>
      <p:pic>
        <p:nvPicPr>
          <p:cNvPr id="829" name="Google Shape;829;g2ef63634b6e_0_32"/>
          <p:cNvPicPr preferRelativeResize="0"/>
          <p:nvPr/>
        </p:nvPicPr>
        <p:blipFill rotWithShape="1">
          <a:blip r:embed="rId5">
            <a:alphaModFix/>
          </a:blip>
          <a:srcRect/>
          <a:stretch/>
        </p:blipFill>
        <p:spPr>
          <a:xfrm>
            <a:off x="7255675" y="4655100"/>
            <a:ext cx="4669630" cy="2121525"/>
          </a:xfrm>
          <a:prstGeom prst="rect">
            <a:avLst/>
          </a:prstGeom>
          <a:noFill/>
          <a:ln>
            <a:noFill/>
          </a:ln>
        </p:spPr>
      </p:pic>
      <p:pic>
        <p:nvPicPr>
          <p:cNvPr id="830" name="Google Shape;830;g2ef63634b6e_0_32"/>
          <p:cNvPicPr preferRelativeResize="0"/>
          <p:nvPr/>
        </p:nvPicPr>
        <p:blipFill rotWithShape="1">
          <a:blip r:embed="rId6">
            <a:alphaModFix/>
          </a:blip>
          <a:srcRect/>
          <a:stretch/>
        </p:blipFill>
        <p:spPr>
          <a:xfrm>
            <a:off x="0" y="3983646"/>
            <a:ext cx="3043400" cy="2792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g2f5bc6db8e5_0_0"/>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
          <p:cNvSpPr txBox="1">
            <a:spLocks noGrp="1"/>
          </p:cNvSpPr>
          <p:nvPr>
            <p:ph type="title"/>
          </p:nvPr>
        </p:nvSpPr>
        <p:spPr>
          <a:xfrm>
            <a:off x="407700" y="365125"/>
            <a:ext cx="735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Modified Model Structure</a:t>
            </a:r>
            <a:endParaRPr/>
          </a:p>
        </p:txBody>
      </p:sp>
      <p:pic>
        <p:nvPicPr>
          <p:cNvPr id="842" name="Google Shape;842;p8"/>
          <p:cNvPicPr preferRelativeResize="0"/>
          <p:nvPr/>
        </p:nvPicPr>
        <p:blipFill rotWithShape="1">
          <a:blip r:embed="rId3">
            <a:alphaModFix/>
          </a:blip>
          <a:srcRect/>
          <a:stretch/>
        </p:blipFill>
        <p:spPr>
          <a:xfrm>
            <a:off x="407700" y="1571566"/>
            <a:ext cx="7137110" cy="4573849"/>
          </a:xfrm>
          <a:prstGeom prst="rect">
            <a:avLst/>
          </a:prstGeom>
          <a:noFill/>
          <a:ln>
            <a:noFill/>
          </a:ln>
        </p:spPr>
      </p:pic>
      <p:pic>
        <p:nvPicPr>
          <p:cNvPr id="843" name="Google Shape;843;p8"/>
          <p:cNvPicPr preferRelativeResize="0"/>
          <p:nvPr/>
        </p:nvPicPr>
        <p:blipFill>
          <a:blip r:embed="rId4">
            <a:alphaModFix/>
          </a:blip>
          <a:stretch>
            <a:fillRect/>
          </a:stretch>
        </p:blipFill>
        <p:spPr>
          <a:xfrm>
            <a:off x="7851697" y="298028"/>
            <a:ext cx="4073600" cy="62484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Improvements:</a:t>
            </a:r>
            <a:endParaRPr/>
          </a:p>
          <a:p>
            <a:pPr marL="0" lvl="0" indent="0" algn="l" rtl="0">
              <a:lnSpc>
                <a:spcPct val="90000"/>
              </a:lnSpc>
              <a:spcBef>
                <a:spcPts val="0"/>
              </a:spcBef>
              <a:spcAft>
                <a:spcPts val="0"/>
              </a:spcAft>
              <a:buClr>
                <a:schemeClr val="dk1"/>
              </a:buClr>
              <a:buSzPts val="1800"/>
              <a:buNone/>
            </a:pPr>
            <a:r>
              <a:rPr lang="en-US" sz="1800">
                <a:latin typeface="Arial"/>
                <a:ea typeface="Arial"/>
                <a:cs typeface="Arial"/>
                <a:sym typeface="Arial"/>
              </a:rPr>
              <a:t>Hyperparameter tuning via experiments with different thresholds to find the balances precision and recall for Class 1 obtaining better recall result for Class 1</a:t>
            </a:r>
            <a:endParaRPr/>
          </a:p>
        </p:txBody>
      </p:sp>
      <p:pic>
        <p:nvPicPr>
          <p:cNvPr id="849" name="Google Shape;849;p9"/>
          <p:cNvPicPr preferRelativeResize="0"/>
          <p:nvPr/>
        </p:nvPicPr>
        <p:blipFill>
          <a:blip r:embed="rId3">
            <a:alphaModFix/>
          </a:blip>
          <a:stretch>
            <a:fillRect/>
          </a:stretch>
        </p:blipFill>
        <p:spPr>
          <a:xfrm>
            <a:off x="910875" y="1785163"/>
            <a:ext cx="6144248" cy="3821050"/>
          </a:xfrm>
          <a:prstGeom prst="rect">
            <a:avLst/>
          </a:prstGeom>
          <a:noFill/>
          <a:ln>
            <a:noFill/>
          </a:ln>
        </p:spPr>
      </p:pic>
      <p:pic>
        <p:nvPicPr>
          <p:cNvPr id="850" name="Google Shape;850;p9"/>
          <p:cNvPicPr preferRelativeResize="0"/>
          <p:nvPr/>
        </p:nvPicPr>
        <p:blipFill>
          <a:blip r:embed="rId4">
            <a:alphaModFix/>
          </a:blip>
          <a:stretch>
            <a:fillRect/>
          </a:stretch>
        </p:blipFill>
        <p:spPr>
          <a:xfrm>
            <a:off x="7207523" y="1843088"/>
            <a:ext cx="4832076" cy="2407792"/>
          </a:xfrm>
          <a:prstGeom prst="rect">
            <a:avLst/>
          </a:prstGeom>
          <a:noFill/>
          <a:ln>
            <a:noFill/>
          </a:ln>
        </p:spPr>
      </p:pic>
      <p:pic>
        <p:nvPicPr>
          <p:cNvPr id="851" name="Google Shape;851;p9"/>
          <p:cNvPicPr preferRelativeResize="0"/>
          <p:nvPr/>
        </p:nvPicPr>
        <p:blipFill>
          <a:blip r:embed="rId5">
            <a:alphaModFix/>
          </a:blip>
          <a:stretch>
            <a:fillRect/>
          </a:stretch>
        </p:blipFill>
        <p:spPr>
          <a:xfrm>
            <a:off x="152400" y="5758613"/>
            <a:ext cx="11887201" cy="8135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cxnSp>
        <p:nvCxnSpPr>
          <p:cNvPr id="197" name="Google Shape;197;g279c37c1e72_0_30"/>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198" name="Google Shape;198;g279c37c1e72_0_30"/>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Data Understanding</a:t>
            </a:r>
            <a:endParaRPr sz="2800" b="0" i="0" u="none" strike="noStrike" cap="none">
              <a:solidFill>
                <a:srgbClr val="3F3F3F"/>
              </a:solidFill>
              <a:latin typeface="Century Gothic"/>
              <a:ea typeface="Century Gothic"/>
              <a:cs typeface="Century Gothic"/>
              <a:sym typeface="Century Gothic"/>
            </a:endParaRPr>
          </a:p>
        </p:txBody>
      </p:sp>
      <p:cxnSp>
        <p:nvCxnSpPr>
          <p:cNvPr id="199" name="Google Shape;199;g279c37c1e72_0_30"/>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200" name="Google Shape;200;g279c37c1e72_0_30"/>
          <p:cNvSpPr txBox="1"/>
          <p:nvPr/>
        </p:nvSpPr>
        <p:spPr>
          <a:xfrm>
            <a:off x="469200" y="885275"/>
            <a:ext cx="2435400" cy="51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 Data Exploration:</a:t>
            </a:r>
            <a:endParaRPr sz="1800" b="0" i="0" u="none" strike="noStrike" cap="none">
              <a:solidFill>
                <a:schemeClr val="dk1"/>
              </a:solidFill>
              <a:latin typeface="Quattrocento Sans"/>
              <a:ea typeface="Quattrocento Sans"/>
              <a:cs typeface="Quattrocento Sans"/>
              <a:sym typeface="Quattrocento Sans"/>
            </a:endParaRPr>
          </a:p>
        </p:txBody>
      </p:sp>
      <p:pic>
        <p:nvPicPr>
          <p:cNvPr id="201" name="Google Shape;201;g279c37c1e72_0_30"/>
          <p:cNvPicPr preferRelativeResize="0"/>
          <p:nvPr/>
        </p:nvPicPr>
        <p:blipFill rotWithShape="1">
          <a:blip r:embed="rId3">
            <a:alphaModFix/>
          </a:blip>
          <a:srcRect/>
          <a:stretch/>
        </p:blipFill>
        <p:spPr>
          <a:xfrm>
            <a:off x="574125" y="1395875"/>
            <a:ext cx="10484699" cy="2240877"/>
          </a:xfrm>
          <a:prstGeom prst="rect">
            <a:avLst/>
          </a:prstGeom>
          <a:noFill/>
          <a:ln>
            <a:noFill/>
          </a:ln>
        </p:spPr>
      </p:pic>
      <p:sp>
        <p:nvSpPr>
          <p:cNvPr id="202" name="Google Shape;202;g279c37c1e72_0_30"/>
          <p:cNvSpPr txBox="1"/>
          <p:nvPr/>
        </p:nvSpPr>
        <p:spPr>
          <a:xfrm>
            <a:off x="387000" y="4179675"/>
            <a:ext cx="10484700" cy="197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Quattrocento Sans"/>
                <a:ea typeface="Quattrocento Sans"/>
                <a:cs typeface="Quattrocento Sans"/>
                <a:sym typeface="Quattrocento Sans"/>
              </a:rPr>
              <a:t>Data Quality:</a:t>
            </a: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We have identified</a:t>
            </a:r>
            <a:r>
              <a:rPr lang="en-US" sz="1800" b="1" i="0" u="none" strike="noStrike" cap="none">
                <a:solidFill>
                  <a:schemeClr val="dk1"/>
                </a:solidFill>
                <a:latin typeface="Quattrocento Sans"/>
                <a:ea typeface="Quattrocento Sans"/>
                <a:cs typeface="Quattrocento Sans"/>
                <a:sym typeface="Quattrocento Sans"/>
              </a:rPr>
              <a:t> missing values</a:t>
            </a:r>
            <a:r>
              <a:rPr lang="en-US" sz="1800" b="0" i="0" u="none" strike="noStrike" cap="none">
                <a:solidFill>
                  <a:schemeClr val="dk1"/>
                </a:solidFill>
                <a:latin typeface="Quattrocento Sans"/>
                <a:ea typeface="Quattrocento Sans"/>
                <a:cs typeface="Quattrocento Sans"/>
                <a:sym typeface="Quattrocento Sans"/>
              </a:rPr>
              <a:t> in several variables within the dataset. To ensure the accuracy and reliability of our analysis, it is essential to address these gaps and also perform data cleaning.</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0"/>
          <p:cNvSpPr txBox="1">
            <a:spLocks noGrp="1"/>
          </p:cNvSpPr>
          <p:nvPr>
            <p:ph type="title"/>
          </p:nvPr>
        </p:nvSpPr>
        <p:spPr>
          <a:xfrm>
            <a:off x="838200" y="365125"/>
            <a:ext cx="10515600" cy="19383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Improvements:</a:t>
            </a:r>
            <a:endParaRPr/>
          </a:p>
          <a:p>
            <a:pPr marL="0" lvl="0" indent="0" algn="l" rtl="0">
              <a:lnSpc>
                <a:spcPct val="90000"/>
              </a:lnSpc>
              <a:spcBef>
                <a:spcPts val="0"/>
              </a:spcBef>
              <a:spcAft>
                <a:spcPts val="0"/>
              </a:spcAft>
              <a:buClr>
                <a:schemeClr val="dk1"/>
              </a:buClr>
              <a:buSzPts val="1800"/>
              <a:buNone/>
            </a:pPr>
            <a:r>
              <a:rPr lang="en-US" sz="1800">
                <a:latin typeface="Arial"/>
                <a:ea typeface="Arial"/>
                <a:cs typeface="Arial"/>
                <a:sym typeface="Arial"/>
              </a:rPr>
              <a:t>added a class weight = “balanced” option to automatically adjust the weights inversely proportional to class frequencies.  I also fine-tune a little bit on scoring=’f1’ </a:t>
            </a:r>
            <a:endParaRPr/>
          </a:p>
        </p:txBody>
      </p:sp>
      <p:pic>
        <p:nvPicPr>
          <p:cNvPr id="857" name="Google Shape;857;p10"/>
          <p:cNvPicPr preferRelativeResize="0"/>
          <p:nvPr/>
        </p:nvPicPr>
        <p:blipFill>
          <a:blip r:embed="rId3">
            <a:alphaModFix/>
          </a:blip>
          <a:stretch>
            <a:fillRect/>
          </a:stretch>
        </p:blipFill>
        <p:spPr>
          <a:xfrm>
            <a:off x="967075" y="2006350"/>
            <a:ext cx="5241301" cy="3228425"/>
          </a:xfrm>
          <a:prstGeom prst="rect">
            <a:avLst/>
          </a:prstGeom>
          <a:noFill/>
          <a:ln>
            <a:noFill/>
          </a:ln>
        </p:spPr>
      </p:pic>
      <p:pic>
        <p:nvPicPr>
          <p:cNvPr id="858" name="Google Shape;858;p10"/>
          <p:cNvPicPr preferRelativeResize="0"/>
          <p:nvPr/>
        </p:nvPicPr>
        <p:blipFill>
          <a:blip r:embed="rId4">
            <a:alphaModFix/>
          </a:blip>
          <a:stretch>
            <a:fillRect/>
          </a:stretch>
        </p:blipFill>
        <p:spPr>
          <a:xfrm>
            <a:off x="152400" y="5387175"/>
            <a:ext cx="11887201" cy="686097"/>
          </a:xfrm>
          <a:prstGeom prst="rect">
            <a:avLst/>
          </a:prstGeom>
          <a:noFill/>
          <a:ln>
            <a:noFill/>
          </a:ln>
        </p:spPr>
      </p:pic>
      <p:pic>
        <p:nvPicPr>
          <p:cNvPr id="859" name="Google Shape;859;p10"/>
          <p:cNvPicPr preferRelativeResize="0"/>
          <p:nvPr/>
        </p:nvPicPr>
        <p:blipFill>
          <a:blip r:embed="rId5">
            <a:alphaModFix/>
          </a:blip>
          <a:stretch>
            <a:fillRect/>
          </a:stretch>
        </p:blipFill>
        <p:spPr>
          <a:xfrm>
            <a:off x="6360776" y="2455825"/>
            <a:ext cx="5678823" cy="231107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g2f59992cd65_0_25"/>
          <p:cNvPicPr preferRelativeResize="0"/>
          <p:nvPr/>
        </p:nvPicPr>
        <p:blipFill>
          <a:blip r:embed="rId3">
            <a:alphaModFix/>
          </a:blip>
          <a:stretch>
            <a:fillRect/>
          </a:stretch>
        </p:blipFill>
        <p:spPr>
          <a:xfrm>
            <a:off x="152400" y="83346"/>
            <a:ext cx="11772900" cy="662225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g279fc75b338_0_15"/>
          <p:cNvPicPr preferRelativeResize="0"/>
          <p:nvPr/>
        </p:nvPicPr>
        <p:blipFill rotWithShape="1">
          <a:blip r:embed="rId3">
            <a:alphaModFix/>
          </a:blip>
          <a:srcRect/>
          <a:stretch/>
        </p:blipFill>
        <p:spPr>
          <a:xfrm>
            <a:off x="152400" y="152400"/>
            <a:ext cx="11650132" cy="6553199"/>
          </a:xfrm>
          <a:prstGeom prst="rect">
            <a:avLst/>
          </a:prstGeom>
          <a:noFill/>
          <a:ln>
            <a:noFill/>
          </a:ln>
        </p:spPr>
      </p:pic>
      <p:pic>
        <p:nvPicPr>
          <p:cNvPr id="872" name="Google Shape;872;g279fc75b338_0_15"/>
          <p:cNvPicPr preferRelativeResize="0"/>
          <p:nvPr/>
        </p:nvPicPr>
        <p:blipFill>
          <a:blip r:embed="rId4">
            <a:alphaModFix/>
          </a:blip>
          <a:stretch>
            <a:fillRect/>
          </a:stretch>
        </p:blipFill>
        <p:spPr>
          <a:xfrm>
            <a:off x="5112774" y="222500"/>
            <a:ext cx="3214749" cy="661275"/>
          </a:xfrm>
          <a:prstGeom prst="rect">
            <a:avLst/>
          </a:prstGeom>
          <a:noFill/>
          <a:ln>
            <a:noFill/>
          </a:ln>
        </p:spPr>
      </p:pic>
      <p:pic>
        <p:nvPicPr>
          <p:cNvPr id="873" name="Google Shape;873;g279fc75b338_0_15"/>
          <p:cNvPicPr preferRelativeResize="0"/>
          <p:nvPr/>
        </p:nvPicPr>
        <p:blipFill>
          <a:blip r:embed="rId5">
            <a:alphaModFix/>
          </a:blip>
          <a:stretch>
            <a:fillRect/>
          </a:stretch>
        </p:blipFill>
        <p:spPr>
          <a:xfrm>
            <a:off x="152400" y="152400"/>
            <a:ext cx="12192000" cy="685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g2f59992cd65_0_36"/>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g2f59992cd65_0_41"/>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g2f59992cd65_0_45"/>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g2f59992cd65_0_51"/>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g2f5bc6db8e5_0_6"/>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Google Shape;909;g2f5bc6db8e5_0_10"/>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g2f5d4b3701c_0_5"/>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79c7bd1ef4_0_284"/>
          <p:cNvSpPr txBox="1"/>
          <p:nvPr/>
        </p:nvSpPr>
        <p:spPr>
          <a:xfrm>
            <a:off x="681125" y="679375"/>
            <a:ext cx="11409000" cy="523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Following cleaning steps had been carried out through Python:</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90000"/>
              </a:lnSpc>
              <a:spcBef>
                <a:spcPts val="100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Imputation for missing values in the data set</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90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Drop the irrelevant data</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90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Converting the data type</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90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Categorical data</a:t>
            </a:r>
            <a:endParaRPr sz="1800" b="0" i="0" u="none" strike="noStrike" cap="none">
              <a:solidFill>
                <a:schemeClr val="dk1"/>
              </a:solidFill>
              <a:latin typeface="Quattrocento Sans"/>
              <a:ea typeface="Quattrocento Sans"/>
              <a:cs typeface="Quattrocento Sans"/>
              <a:sym typeface="Quattrocento Sans"/>
            </a:endParaRPr>
          </a:p>
          <a:p>
            <a:pPr marL="457200" marR="0" lvl="0" indent="-342900" algn="l" rtl="0">
              <a:lnSpc>
                <a:spcPct val="90000"/>
              </a:lnSpc>
              <a:spcBef>
                <a:spcPts val="0"/>
              </a:spcBef>
              <a:spcAft>
                <a:spcPts val="0"/>
              </a:spcAft>
              <a:buClr>
                <a:schemeClr val="dk1"/>
              </a:buClr>
              <a:buSzPts val="1800"/>
              <a:buFont typeface="Quattrocento Sans"/>
              <a:buAutoNum type="arabicPeriod"/>
            </a:pPr>
            <a:r>
              <a:rPr lang="en-US" sz="1800" b="0" i="0" u="none" strike="noStrike" cap="none">
                <a:solidFill>
                  <a:schemeClr val="dk1"/>
                </a:solidFill>
                <a:latin typeface="Quattrocento Sans"/>
                <a:ea typeface="Quattrocento Sans"/>
                <a:cs typeface="Quattrocento Sans"/>
                <a:sym typeface="Quattrocento Sans"/>
              </a:rPr>
              <a:t>Handle the outlier</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100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Quattrocento Sans"/>
                <a:ea typeface="Quattrocento Sans"/>
                <a:cs typeface="Quattrocento Sans"/>
                <a:sym typeface="Quattrocento Sans"/>
              </a:rPr>
              <a:t>By performing these data cleaning steps, we aim to enhance the overall quality and completeness of the dataset. This will lead to more accurate analyses and insights, ultimately supporting more informed decision-making.</a:t>
            </a: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209" name="Google Shape;209;g279c7bd1ef4_0_284"/>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210" name="Google Shape;210;g279c7bd1ef4_0_284"/>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i="0" u="none" strike="noStrike" cap="none">
                <a:solidFill>
                  <a:srgbClr val="3F3F3F"/>
                </a:solidFill>
                <a:latin typeface="Century Gothic"/>
                <a:ea typeface="Century Gothic"/>
                <a:cs typeface="Century Gothic"/>
                <a:sym typeface="Century Gothic"/>
              </a:rPr>
              <a:t>Data Preparation</a:t>
            </a:r>
            <a:endParaRPr sz="2800" b="0" i="0" u="none" strike="noStrike" cap="none">
              <a:solidFill>
                <a:srgbClr val="3F3F3F"/>
              </a:solidFill>
              <a:latin typeface="Century Gothic"/>
              <a:ea typeface="Century Gothic"/>
              <a:cs typeface="Century Gothic"/>
              <a:sym typeface="Century Gothic"/>
            </a:endParaRPr>
          </a:p>
        </p:txBody>
      </p:sp>
      <p:cxnSp>
        <p:nvCxnSpPr>
          <p:cNvPr id="211" name="Google Shape;211;g279c7bd1ef4_0_284"/>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g2f59992cd65_0_55"/>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g2f59992cd65_0_59"/>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Google Shape;933;g2f59992cd65_0_66"/>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14"/>
          <p:cNvPicPr preferRelativeResize="0"/>
          <p:nvPr/>
        </p:nvPicPr>
        <p:blipFill rotWithShape="1">
          <a:blip r:embed="rId3">
            <a:alphaModFix/>
          </a:blip>
          <a:srcRect/>
          <a:stretch/>
        </p:blipFill>
        <p:spPr>
          <a:xfrm>
            <a:off x="838200" y="1011382"/>
            <a:ext cx="9164783" cy="1588563"/>
          </a:xfrm>
          <a:prstGeom prst="rect">
            <a:avLst/>
          </a:prstGeom>
          <a:noFill/>
          <a:ln>
            <a:noFill/>
          </a:ln>
        </p:spPr>
      </p:pic>
      <p:sp>
        <p:nvSpPr>
          <p:cNvPr id="939" name="Google Shape;939;p14"/>
          <p:cNvSpPr txBox="1">
            <a:spLocks noGrp="1"/>
          </p:cNvSpPr>
          <p:nvPr>
            <p:ph type="title"/>
          </p:nvPr>
        </p:nvSpPr>
        <p:spPr>
          <a:xfrm>
            <a:off x="838200" y="365125"/>
            <a:ext cx="10515600" cy="64625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t>Frequency Distributions </a:t>
            </a:r>
            <a:r>
              <a:rPr lang="en-US" sz="3600"/>
              <a:t>on words in my model</a:t>
            </a:r>
            <a:endParaRPr/>
          </a:p>
        </p:txBody>
      </p:sp>
      <p:pic>
        <p:nvPicPr>
          <p:cNvPr id="940" name="Google Shape;940;p14"/>
          <p:cNvPicPr preferRelativeResize="0"/>
          <p:nvPr/>
        </p:nvPicPr>
        <p:blipFill>
          <a:blip r:embed="rId4">
            <a:alphaModFix/>
          </a:blip>
          <a:stretch>
            <a:fillRect/>
          </a:stretch>
        </p:blipFill>
        <p:spPr>
          <a:xfrm>
            <a:off x="1880075" y="2724245"/>
            <a:ext cx="6659606" cy="39532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g2f59992cd65_0_73"/>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Google Shape;952;g2f59992cd65_0_79"/>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g2f59992cd65_0_85"/>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g2f59992cd65_0_91"/>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g2f59992cd65_0_97"/>
          <p:cNvPicPr preferRelativeResize="0"/>
          <p:nvPr/>
        </p:nvPicPr>
        <p:blipFill>
          <a:blip r:embed="rId3">
            <a:alphaModFix/>
          </a:blip>
          <a:stretch>
            <a:fillRect/>
          </a:stretch>
        </p:blipFill>
        <p:spPr>
          <a:xfrm>
            <a:off x="152400" y="152400"/>
            <a:ext cx="11650132" cy="65531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Google Shape;976;g2f59992cd65_0_102"/>
          <p:cNvPicPr preferRelativeResize="0"/>
          <p:nvPr/>
        </p:nvPicPr>
        <p:blipFill rotWithShape="1">
          <a:blip r:embed="rId3">
            <a:alphaModFix/>
          </a:blip>
          <a:srcRect/>
          <a:stretch/>
        </p:blipFill>
        <p:spPr>
          <a:xfrm>
            <a:off x="152400" y="152400"/>
            <a:ext cx="11650132" cy="6553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g2f06bc744e6_0_1"/>
          <p:cNvGrpSpPr/>
          <p:nvPr/>
        </p:nvGrpSpPr>
        <p:grpSpPr>
          <a:xfrm>
            <a:off x="3096429" y="175205"/>
            <a:ext cx="8599423" cy="6507573"/>
            <a:chOff x="102175" y="152400"/>
            <a:chExt cx="7070150" cy="5324475"/>
          </a:xfrm>
        </p:grpSpPr>
        <p:pic>
          <p:nvPicPr>
            <p:cNvPr id="217" name="Google Shape;217;g2f06bc744e6_0_1"/>
            <p:cNvPicPr preferRelativeResize="0"/>
            <p:nvPr/>
          </p:nvPicPr>
          <p:blipFill rotWithShape="1">
            <a:blip r:embed="rId3">
              <a:alphaModFix/>
            </a:blip>
            <a:srcRect/>
            <a:stretch/>
          </p:blipFill>
          <p:spPr>
            <a:xfrm>
              <a:off x="152400" y="152400"/>
              <a:ext cx="7019925" cy="4457700"/>
            </a:xfrm>
            <a:prstGeom prst="rect">
              <a:avLst/>
            </a:prstGeom>
            <a:noFill/>
            <a:ln>
              <a:noFill/>
            </a:ln>
          </p:spPr>
        </p:pic>
        <p:pic>
          <p:nvPicPr>
            <p:cNvPr id="218" name="Google Shape;218;g2f06bc744e6_0_1"/>
            <p:cNvPicPr preferRelativeResize="0"/>
            <p:nvPr/>
          </p:nvPicPr>
          <p:blipFill rotWithShape="1">
            <a:blip r:embed="rId4">
              <a:alphaModFix/>
            </a:blip>
            <a:srcRect/>
            <a:stretch/>
          </p:blipFill>
          <p:spPr>
            <a:xfrm>
              <a:off x="102175" y="4610100"/>
              <a:ext cx="7010400" cy="866775"/>
            </a:xfrm>
            <a:prstGeom prst="rect">
              <a:avLst/>
            </a:prstGeom>
            <a:noFill/>
            <a:ln>
              <a:noFill/>
            </a:ln>
          </p:spPr>
        </p:pic>
      </p:grpSp>
      <p:sp>
        <p:nvSpPr>
          <p:cNvPr id="219" name="Google Shape;219;g2f06bc744e6_0_1"/>
          <p:cNvSpPr txBox="1">
            <a:spLocks noGrp="1"/>
          </p:cNvSpPr>
          <p:nvPr>
            <p:ph type="title"/>
          </p:nvPr>
        </p:nvSpPr>
        <p:spPr>
          <a:xfrm>
            <a:off x="228600" y="365125"/>
            <a:ext cx="2778000" cy="3978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Columns of the dataset- an overview</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981"/>
        <p:cNvGrpSpPr/>
        <p:nvPr/>
      </p:nvGrpSpPr>
      <p:grpSpPr>
        <a:xfrm>
          <a:off x="0" y="0"/>
          <a:ext cx="0" cy="0"/>
          <a:chOff x="0" y="0"/>
          <a:chExt cx="0" cy="0"/>
        </a:xfrm>
      </p:grpSpPr>
      <p:grpSp>
        <p:nvGrpSpPr>
          <p:cNvPr id="982" name="Google Shape;982;g28147dfdb01_0_12"/>
          <p:cNvGrpSpPr/>
          <p:nvPr/>
        </p:nvGrpSpPr>
        <p:grpSpPr>
          <a:xfrm>
            <a:off x="4325258" y="1544068"/>
            <a:ext cx="3541500" cy="3769801"/>
            <a:chOff x="4325258" y="1229517"/>
            <a:chExt cx="3541500" cy="3769801"/>
          </a:xfrm>
        </p:grpSpPr>
        <p:sp>
          <p:nvSpPr>
            <p:cNvPr id="983" name="Google Shape;983;g28147dfdb01_0_12"/>
            <p:cNvSpPr/>
            <p:nvPr/>
          </p:nvSpPr>
          <p:spPr>
            <a:xfrm>
              <a:off x="4792319" y="2392018"/>
              <a:ext cx="2607300" cy="2607300"/>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84" name="Google Shape;984;g28147dfdb01_0_12"/>
            <p:cNvSpPr/>
            <p:nvPr/>
          </p:nvSpPr>
          <p:spPr>
            <a:xfrm>
              <a:off x="4325258" y="1229517"/>
              <a:ext cx="3541500" cy="3541500"/>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985" name="Google Shape;985;g28147dfdb01_0_12"/>
          <p:cNvSpPr txBox="1">
            <a:spLocks noGrp="1"/>
          </p:cNvSpPr>
          <p:nvPr>
            <p:ph type="ctrTitle"/>
          </p:nvPr>
        </p:nvSpPr>
        <p:spPr>
          <a:xfrm>
            <a:off x="1524000" y="2930403"/>
            <a:ext cx="9144000" cy="9975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Conclusions</a:t>
            </a:r>
            <a:endParaRPr sz="7200">
              <a:solidFill>
                <a:schemeClr val="accent4"/>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cxnSp>
        <p:nvCxnSpPr>
          <p:cNvPr id="991" name="Google Shape;991;g28332fbf615_0_2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992" name="Google Shape;992;g28332fbf615_0_26"/>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Conclusions</a:t>
            </a:r>
            <a:endParaRPr sz="2800" b="0" i="0" u="none" strike="noStrike" cap="none">
              <a:solidFill>
                <a:srgbClr val="3F3F3F"/>
              </a:solidFill>
              <a:latin typeface="Century Gothic"/>
              <a:ea typeface="Century Gothic"/>
              <a:cs typeface="Century Gothic"/>
              <a:sym typeface="Century Gothic"/>
            </a:endParaRPr>
          </a:p>
        </p:txBody>
      </p:sp>
      <p:cxnSp>
        <p:nvCxnSpPr>
          <p:cNvPr id="993" name="Google Shape;993;g28332fbf615_0_2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994" name="Google Shape;994;g28332fbf615_0_26"/>
          <p:cNvSpPr txBox="1">
            <a:spLocks noGrp="1"/>
          </p:cNvSpPr>
          <p:nvPr>
            <p:ph type="body" idx="4294967295"/>
          </p:nvPr>
        </p:nvSpPr>
        <p:spPr>
          <a:xfrm>
            <a:off x="479925" y="578400"/>
            <a:ext cx="11483400" cy="6279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200"/>
          </a:p>
          <a:p>
            <a:pPr marL="457200" lvl="0" indent="0" algn="l" rtl="0">
              <a:lnSpc>
                <a:spcPct val="115000"/>
              </a:lnSpc>
              <a:spcBef>
                <a:spcPts val="0"/>
              </a:spcBef>
              <a:spcAft>
                <a:spcPts val="0"/>
              </a:spcAft>
              <a:buNone/>
            </a:pPr>
            <a:endParaRPr sz="2200"/>
          </a:p>
          <a:p>
            <a:pPr marL="457200" lvl="0" indent="-368300" algn="l" rtl="0">
              <a:lnSpc>
                <a:spcPct val="90000"/>
              </a:lnSpc>
              <a:spcBef>
                <a:spcPts val="1000"/>
              </a:spcBef>
              <a:spcAft>
                <a:spcPts val="0"/>
              </a:spcAft>
              <a:buSzPts val="2200"/>
              <a:buChar char="•"/>
            </a:pPr>
            <a:r>
              <a:rPr lang="en-US" sz="2200"/>
              <a:t>Based on the results of objective 1 and objective 2, it has shown that information about the lead information are likely to be more pertinent to conversion rates, as well as behavioural information (time spent on websites), more so than demographic information</a:t>
            </a:r>
            <a:endParaRPr sz="2200"/>
          </a:p>
          <a:p>
            <a:pPr marL="457200" lvl="0" indent="0" algn="l" rtl="0">
              <a:lnSpc>
                <a:spcPct val="90000"/>
              </a:lnSpc>
              <a:spcBef>
                <a:spcPts val="1000"/>
              </a:spcBef>
              <a:spcAft>
                <a:spcPts val="0"/>
              </a:spcAft>
              <a:buNone/>
            </a:pPr>
            <a:endParaRPr sz="2200"/>
          </a:p>
          <a:p>
            <a:pPr marL="457200" lvl="0" indent="-368300" algn="l" rtl="0">
              <a:lnSpc>
                <a:spcPct val="90000"/>
              </a:lnSpc>
              <a:spcBef>
                <a:spcPts val="1000"/>
              </a:spcBef>
              <a:spcAft>
                <a:spcPts val="0"/>
              </a:spcAft>
              <a:buSzPts val="2200"/>
              <a:buChar char="•"/>
            </a:pPr>
            <a:r>
              <a:rPr lang="en-US" sz="2200"/>
              <a:t>More efforts should be put into generating more of such behavioural metrics, as well as to minimize the missing data in lead information (as it tends to have higher missing rates than other variables), as these are important factors that affects conversion rate. As such, doing so may improve future models </a:t>
            </a:r>
            <a:endParaRPr sz="2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cxnSp>
        <p:nvCxnSpPr>
          <p:cNvPr id="1000" name="Google Shape;1000;g28332fbf615_0_38"/>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1001" name="Google Shape;1001;g28332fbf615_0_38"/>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Conclusions</a:t>
            </a:r>
            <a:endParaRPr sz="2800" b="0" i="0" u="none" strike="noStrike" cap="none">
              <a:solidFill>
                <a:srgbClr val="3F3F3F"/>
              </a:solidFill>
              <a:latin typeface="Century Gothic"/>
              <a:ea typeface="Century Gothic"/>
              <a:cs typeface="Century Gothic"/>
              <a:sym typeface="Century Gothic"/>
            </a:endParaRPr>
          </a:p>
        </p:txBody>
      </p:sp>
      <p:cxnSp>
        <p:nvCxnSpPr>
          <p:cNvPr id="1002" name="Google Shape;1002;g28332fbf615_0_38"/>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1003" name="Google Shape;1003;g28332fbf615_0_38"/>
          <p:cNvSpPr txBox="1">
            <a:spLocks noGrp="1"/>
          </p:cNvSpPr>
          <p:nvPr>
            <p:ph type="body" idx="4294967295"/>
          </p:nvPr>
        </p:nvSpPr>
        <p:spPr>
          <a:xfrm>
            <a:off x="762400" y="571800"/>
            <a:ext cx="10515600" cy="5539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1600"/>
          </a:p>
          <a:p>
            <a:pPr marL="457200" lvl="0" indent="-330200" algn="l" rtl="0">
              <a:lnSpc>
                <a:spcPct val="90000"/>
              </a:lnSpc>
              <a:spcBef>
                <a:spcPts val="1000"/>
              </a:spcBef>
              <a:spcAft>
                <a:spcPts val="0"/>
              </a:spcAft>
              <a:buSzPts val="1600"/>
              <a:buChar char="•"/>
            </a:pPr>
            <a:r>
              <a:rPr lang="en-US" sz="1600" b="1"/>
              <a:t>X Education</a:t>
            </a:r>
            <a:r>
              <a:rPr lang="en-US" sz="1600"/>
              <a:t> has received positive feedback for its </a:t>
            </a:r>
            <a:r>
              <a:rPr lang="en-US" sz="1600" b="1"/>
              <a:t>experienced professors</a:t>
            </a:r>
            <a:r>
              <a:rPr lang="en-US" sz="1600"/>
              <a:t> and </a:t>
            </a:r>
            <a:r>
              <a:rPr lang="en-US" sz="1600" b="1"/>
              <a:t>supportive staff</a:t>
            </a:r>
            <a:r>
              <a:rPr lang="en-US" sz="1600"/>
              <a:t>. These are key strengths that contribute to a positive learning experience for students. To attract more students, the school should </a:t>
            </a:r>
            <a:r>
              <a:rPr lang="en-US" sz="1600" b="1"/>
              <a:t>highlight the expertise and unique teaching methods of the professors.</a:t>
            </a:r>
            <a:endParaRPr sz="1600" b="1"/>
          </a:p>
          <a:p>
            <a:pPr marL="457200" lvl="0" indent="0" algn="l" rtl="0">
              <a:lnSpc>
                <a:spcPct val="90000"/>
              </a:lnSpc>
              <a:spcBef>
                <a:spcPts val="1000"/>
              </a:spcBef>
              <a:spcAft>
                <a:spcPts val="0"/>
              </a:spcAft>
              <a:buNone/>
            </a:pPr>
            <a:endParaRPr sz="1600" b="1"/>
          </a:p>
          <a:p>
            <a:pPr marL="457200" lvl="0" indent="-330200" algn="l" rtl="0">
              <a:lnSpc>
                <a:spcPct val="90000"/>
              </a:lnSpc>
              <a:spcBef>
                <a:spcPts val="1000"/>
              </a:spcBef>
              <a:spcAft>
                <a:spcPts val="0"/>
              </a:spcAft>
              <a:buSzPts val="1600"/>
              <a:buChar char="•"/>
            </a:pPr>
            <a:r>
              <a:rPr lang="en-US" sz="1600"/>
              <a:t>However, </a:t>
            </a:r>
            <a:r>
              <a:rPr lang="en-US" sz="1600" b="1"/>
              <a:t>high tuition fees</a:t>
            </a:r>
            <a:r>
              <a:rPr lang="en-US" sz="1600"/>
              <a:t> have been identified as a potential concern. To address this, X Education should </a:t>
            </a:r>
            <a:r>
              <a:rPr lang="en-US" sz="1600" b="1"/>
              <a:t>conduct a thorough review of its fees</a:t>
            </a:r>
            <a:r>
              <a:rPr lang="en-US" sz="1600"/>
              <a:t> and </a:t>
            </a:r>
            <a:r>
              <a:rPr lang="en-US" sz="1600" b="1"/>
              <a:t>compare them to industry standards</a:t>
            </a:r>
            <a:r>
              <a:rPr lang="en-US" sz="1600"/>
              <a:t>. This will help ensure that the fees are reasonable and competitive.</a:t>
            </a:r>
            <a:endParaRPr sz="1600"/>
          </a:p>
          <a:p>
            <a:pPr marL="457200" lvl="0" indent="-330200" algn="l" rtl="0">
              <a:lnSpc>
                <a:spcPct val="90000"/>
              </a:lnSpc>
              <a:spcBef>
                <a:spcPts val="1000"/>
              </a:spcBef>
              <a:spcAft>
                <a:spcPts val="0"/>
              </a:spcAft>
              <a:buSzPts val="1600"/>
              <a:buChar char="•"/>
            </a:pPr>
            <a:r>
              <a:rPr lang="en-US" sz="1600"/>
              <a:t>Additionally, </a:t>
            </a:r>
            <a:r>
              <a:rPr lang="en-US" sz="1600" b="1"/>
              <a:t>implementing promotions</a:t>
            </a:r>
            <a:r>
              <a:rPr lang="en-US" sz="1600"/>
              <a:t> such as </a:t>
            </a:r>
            <a:r>
              <a:rPr lang="en-US" sz="1600" b="1"/>
              <a:t>early bird discounts</a:t>
            </a:r>
            <a:r>
              <a:rPr lang="en-US" sz="1600"/>
              <a:t> or </a:t>
            </a:r>
            <a:r>
              <a:rPr lang="en-US" sz="1600" b="1"/>
              <a:t>group discounts</a:t>
            </a:r>
            <a:r>
              <a:rPr lang="en-US" sz="1600"/>
              <a:t> can make the school's offerings more attractive to potential students, especially those who may be budget-conscious.  By focusing on these areas, X Education can continue to provide a high-quality education while also increasing enrollment.</a:t>
            </a:r>
            <a:endParaRPr sz="1600"/>
          </a:p>
          <a:p>
            <a:pPr marL="457200" lvl="0" indent="0" algn="l" rtl="0">
              <a:lnSpc>
                <a:spcPct val="90000"/>
              </a:lnSpc>
              <a:spcBef>
                <a:spcPts val="1000"/>
              </a:spcBef>
              <a:spcAft>
                <a:spcPts val="0"/>
              </a:spcAft>
              <a:buNone/>
            </a:pPr>
            <a:endParaRPr sz="1600"/>
          </a:p>
          <a:p>
            <a:pPr marL="457200" lvl="0" indent="-330200" algn="l" rtl="0">
              <a:spcBef>
                <a:spcPts val="1000"/>
              </a:spcBef>
              <a:spcAft>
                <a:spcPts val="0"/>
              </a:spcAft>
              <a:buSzPts val="1600"/>
              <a:buChar char="•"/>
            </a:pPr>
            <a:r>
              <a:rPr lang="en-US" sz="1600"/>
              <a:t>While </a:t>
            </a:r>
            <a:r>
              <a:rPr lang="en-US" sz="1600" b="1"/>
              <a:t>72.5%</a:t>
            </a:r>
            <a:r>
              <a:rPr lang="en-US" sz="1600"/>
              <a:t> of text reviews are </a:t>
            </a:r>
            <a:r>
              <a:rPr lang="en-US" sz="1600" b="1"/>
              <a:t>positive</a:t>
            </a:r>
            <a:r>
              <a:rPr lang="en-US" sz="1600"/>
              <a:t>, and only </a:t>
            </a:r>
            <a:r>
              <a:rPr lang="en-US" sz="1600" b="1"/>
              <a:t>27.5%</a:t>
            </a:r>
            <a:r>
              <a:rPr lang="en-US" sz="1600"/>
              <a:t> are negative whereas the </a:t>
            </a:r>
            <a:r>
              <a:rPr lang="en-US" sz="1600" b="1"/>
              <a:t>conversion rate of 38.5%</a:t>
            </a:r>
            <a:r>
              <a:rPr lang="en-US" sz="1600"/>
              <a:t> is lower than expected.  This may indicates a potential gap between customer satisfaction and actual purchasing behavior or the data bias due to limited dataset.</a:t>
            </a:r>
            <a:endParaRPr sz="1600"/>
          </a:p>
          <a:p>
            <a:pPr marL="457200" lvl="0" indent="0" algn="l" rtl="0">
              <a:spcBef>
                <a:spcPts val="1000"/>
              </a:spcBef>
              <a:spcAft>
                <a:spcPts val="0"/>
              </a:spcAft>
              <a:buNone/>
            </a:pPr>
            <a:endParaRPr sz="1600"/>
          </a:p>
          <a:p>
            <a:pPr marL="457200" lvl="0" indent="-330200" algn="l" rtl="0">
              <a:spcBef>
                <a:spcPts val="1000"/>
              </a:spcBef>
              <a:spcAft>
                <a:spcPts val="0"/>
              </a:spcAft>
              <a:buSzPts val="1600"/>
              <a:buChar char="•"/>
            </a:pPr>
            <a:r>
              <a:rPr lang="en-US" sz="1600"/>
              <a:t>Although the </a:t>
            </a:r>
            <a:r>
              <a:rPr lang="en-US" sz="1600" b="1"/>
              <a:t>overall positive sentiment</a:t>
            </a:r>
            <a:r>
              <a:rPr lang="en-US" sz="1600"/>
              <a:t> is encouraging, the analysis is based on a </a:t>
            </a:r>
            <a:r>
              <a:rPr lang="en-US" sz="1600" b="1"/>
              <a:t>limited dataset</a:t>
            </a:r>
            <a:r>
              <a:rPr lang="en-US" sz="1600"/>
              <a:t> of reviews. To gain a more accurate understanding of customer sentiment, it is essential to </a:t>
            </a:r>
            <a:r>
              <a:rPr lang="en-US" sz="1600" b="1"/>
              <a:t>analyze a larger volume of feedback</a:t>
            </a:r>
            <a:r>
              <a:rPr lang="en-US" sz="1600"/>
              <a:t> using a </a:t>
            </a:r>
            <a:r>
              <a:rPr lang="en-US" sz="1600" b="1"/>
              <a:t>trained model</a:t>
            </a:r>
            <a:r>
              <a:rPr lang="en-US" sz="1600"/>
              <a:t> capable of handling a wider range of expressions and nuances.</a:t>
            </a:r>
            <a:endParaRPr sz="1600"/>
          </a:p>
          <a:p>
            <a:pPr marL="457200" lvl="0" indent="0" algn="l" rtl="0">
              <a:lnSpc>
                <a:spcPct val="90000"/>
              </a:lnSpc>
              <a:spcBef>
                <a:spcPts val="1000"/>
              </a:spcBef>
              <a:spcAft>
                <a:spcPts val="0"/>
              </a:spcAft>
              <a:buNone/>
            </a:pPr>
            <a:endParaRPr sz="1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g28332fbf615_0_16"/>
          <p:cNvCxnSpPr/>
          <p:nvPr/>
        </p:nvCxnSpPr>
        <p:spPr>
          <a:xfrm>
            <a:off x="8105775" y="522898"/>
            <a:ext cx="4086300" cy="0"/>
          </a:xfrm>
          <a:prstGeom prst="straightConnector1">
            <a:avLst/>
          </a:prstGeom>
          <a:noFill/>
          <a:ln w="9525" cap="flat" cmpd="sng">
            <a:solidFill>
              <a:srgbClr val="085763"/>
            </a:solidFill>
            <a:prstDash val="solid"/>
            <a:miter lim="800000"/>
            <a:headEnd type="oval" w="med" len="med"/>
            <a:tailEnd type="none" w="sm" len="sm"/>
          </a:ln>
        </p:spPr>
      </p:cxnSp>
      <p:sp>
        <p:nvSpPr>
          <p:cNvPr id="1010" name="Google Shape;1010;g28332fbf615_0_16"/>
          <p:cNvSpPr txBox="1"/>
          <p:nvPr/>
        </p:nvSpPr>
        <p:spPr>
          <a:xfrm>
            <a:off x="228600" y="190500"/>
            <a:ext cx="11734800" cy="3879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3F3F3F"/>
              </a:buClr>
              <a:buSzPts val="2800"/>
              <a:buFont typeface="Century Gothic"/>
              <a:buNone/>
            </a:pPr>
            <a:r>
              <a:rPr lang="en-US" sz="2800" b="1">
                <a:solidFill>
                  <a:srgbClr val="3F3F3F"/>
                </a:solidFill>
                <a:latin typeface="Century Gothic"/>
                <a:ea typeface="Century Gothic"/>
                <a:cs typeface="Century Gothic"/>
                <a:sym typeface="Century Gothic"/>
              </a:rPr>
              <a:t>Conclusions</a:t>
            </a:r>
            <a:endParaRPr sz="2800" b="0" i="0" u="none" strike="noStrike" cap="none">
              <a:solidFill>
                <a:srgbClr val="3F3F3F"/>
              </a:solidFill>
              <a:latin typeface="Century Gothic"/>
              <a:ea typeface="Century Gothic"/>
              <a:cs typeface="Century Gothic"/>
              <a:sym typeface="Century Gothic"/>
            </a:endParaRPr>
          </a:p>
        </p:txBody>
      </p:sp>
      <p:cxnSp>
        <p:nvCxnSpPr>
          <p:cNvPr id="1011" name="Google Shape;1011;g28332fbf615_0_16"/>
          <p:cNvCxnSpPr/>
          <p:nvPr/>
        </p:nvCxnSpPr>
        <p:spPr>
          <a:xfrm>
            <a:off x="0" y="522898"/>
            <a:ext cx="4086300" cy="0"/>
          </a:xfrm>
          <a:prstGeom prst="straightConnector1">
            <a:avLst/>
          </a:prstGeom>
          <a:noFill/>
          <a:ln w="9525" cap="flat" cmpd="sng">
            <a:solidFill>
              <a:srgbClr val="085763"/>
            </a:solidFill>
            <a:prstDash val="solid"/>
            <a:miter lim="800000"/>
            <a:headEnd type="none" w="sm" len="sm"/>
            <a:tailEnd type="oval" w="med" len="med"/>
          </a:ln>
        </p:spPr>
      </p:cxnSp>
      <p:sp>
        <p:nvSpPr>
          <p:cNvPr id="1012" name="Google Shape;1012;g28332fbf615_0_16"/>
          <p:cNvSpPr txBox="1">
            <a:spLocks noGrp="1"/>
          </p:cNvSpPr>
          <p:nvPr>
            <p:ph type="body" idx="4294967295"/>
          </p:nvPr>
        </p:nvSpPr>
        <p:spPr>
          <a:xfrm>
            <a:off x="876300" y="838750"/>
            <a:ext cx="10515600" cy="45234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1000"/>
              </a:spcBef>
              <a:spcAft>
                <a:spcPts val="0"/>
              </a:spcAft>
              <a:buSzPts val="2200"/>
              <a:buChar char="•"/>
            </a:pPr>
            <a:r>
              <a:rPr lang="en-US" sz="2200"/>
              <a:t>For the objectives 4  which focuses on the marketing perspectives. Two regression models were successfully built up to link the ‘Converted’ to Marketing related reviews and the quatitfying factors of website visiting with fair accuracies in the machine learning models.  </a:t>
            </a:r>
            <a:endParaRPr sz="2200"/>
          </a:p>
          <a:p>
            <a:pPr marL="457200" lvl="0" indent="-368300" algn="l" rtl="0">
              <a:spcBef>
                <a:spcPts val="0"/>
              </a:spcBef>
              <a:spcAft>
                <a:spcPts val="0"/>
              </a:spcAft>
              <a:buSzPts val="2200"/>
              <a:buChar char="•"/>
            </a:pPr>
            <a:r>
              <a:rPr lang="en-US" sz="2200"/>
              <a:t>important keywords were obtained including: ‘Online search’, ‘Finance Management’, ‘Better Career Prospect’, ‘Already be a student’ and ‘Closed by Horizon’ to suggest the Provision of Career prospect guidance and consultancy, target on Finance Management.  Platform may be just online basis and target clients are current students, etc.</a:t>
            </a:r>
            <a:endParaRPr sz="2200"/>
          </a:p>
          <a:p>
            <a:pPr marL="457200" lvl="0" indent="-368300" algn="l" rtl="0">
              <a:lnSpc>
                <a:spcPct val="90000"/>
              </a:lnSpc>
              <a:spcBef>
                <a:spcPts val="1000"/>
              </a:spcBef>
              <a:spcAft>
                <a:spcPts val="0"/>
              </a:spcAft>
              <a:buSzPts val="2200"/>
              <a:buChar char="•"/>
            </a:pPr>
            <a:r>
              <a:rPr lang="en-US" sz="2200"/>
              <a:t>For the growth strategies, going beyond Mumbai and India are the next expansion needs.</a:t>
            </a:r>
            <a:endParaRPr sz="2200"/>
          </a:p>
          <a:p>
            <a:pPr marL="457200" lvl="0" indent="-368300" algn="l" rtl="0">
              <a:lnSpc>
                <a:spcPct val="90000"/>
              </a:lnSpc>
              <a:spcBef>
                <a:spcPts val="1000"/>
              </a:spcBef>
              <a:spcAft>
                <a:spcPts val="0"/>
              </a:spcAft>
              <a:buSzPts val="2200"/>
              <a:buChar char="•"/>
            </a:pPr>
            <a:r>
              <a:rPr lang="en-US" sz="2200"/>
              <a:t>Being consistent with the result from hypothesis 2, the text analysis also directs to the importance of the career prospects, only that the cost is also significant.</a:t>
            </a:r>
            <a:endParaRPr sz="22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References</a:t>
            </a:r>
            <a:endParaRPr/>
          </a:p>
        </p:txBody>
      </p:sp>
      <p:sp>
        <p:nvSpPr>
          <p:cNvPr id="1018" name="Google Shape;101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800" b="0" i="0" u="none" strike="noStrike">
                <a:solidFill>
                  <a:srgbClr val="000000"/>
                </a:solidFill>
                <a:latin typeface="Lato"/>
                <a:ea typeface="Lato"/>
                <a:cs typeface="Lato"/>
                <a:sym typeface="Lato"/>
              </a:rPr>
              <a:t>Research Datasets:</a:t>
            </a:r>
            <a:endParaRPr u="sng">
              <a:solidFill>
                <a:schemeClr val="hlink"/>
              </a:solidFill>
              <a:hlinkClick r:id="rId3"/>
            </a:endParaRPr>
          </a:p>
          <a:p>
            <a:pPr marL="457200" lvl="0" indent="-342900" algn="l" rtl="0">
              <a:lnSpc>
                <a:spcPct val="90000"/>
              </a:lnSpc>
              <a:spcBef>
                <a:spcPts val="1000"/>
              </a:spcBef>
              <a:spcAft>
                <a:spcPts val="0"/>
              </a:spcAft>
              <a:buClr>
                <a:schemeClr val="dk1"/>
              </a:buClr>
              <a:buSzPts val="1800"/>
              <a:buChar char="•"/>
            </a:pPr>
            <a:r>
              <a:rPr lang="en-US" u="sng">
                <a:solidFill>
                  <a:schemeClr val="hlink"/>
                </a:solidFill>
                <a:hlinkClick r:id="rId3"/>
              </a:rPr>
              <a:t>https://www.Kaggle.com/code/ggsri123/lead-score</a:t>
            </a:r>
            <a:endParaRPr/>
          </a:p>
          <a:p>
            <a:pPr marL="457200" lvl="0" indent="-342900" algn="l" rtl="0">
              <a:lnSpc>
                <a:spcPct val="90000"/>
              </a:lnSpc>
              <a:spcBef>
                <a:spcPts val="1000"/>
              </a:spcBef>
              <a:spcAft>
                <a:spcPts val="0"/>
              </a:spcAft>
              <a:buClr>
                <a:schemeClr val="dk1"/>
              </a:buClr>
              <a:buSzPts val="1800"/>
              <a:buChar char="•"/>
            </a:pPr>
            <a:r>
              <a:rPr lang="en-US" sz="1800" b="0" i="0" u="none" strike="noStrike">
                <a:solidFill>
                  <a:srgbClr val="000000"/>
                </a:solidFill>
                <a:latin typeface="Lato"/>
                <a:ea typeface="Lato"/>
                <a:cs typeface="Lato"/>
                <a:sym typeface="Lato"/>
              </a:rPr>
              <a:t>Kaggle Datasets</a:t>
            </a:r>
            <a:r>
              <a:rPr lang="en-US" sz="1800" b="0" i="0" u="none" strike="noStrike">
                <a:solidFill>
                  <a:srgbClr val="1F2021"/>
                </a:solidFill>
                <a:latin typeface="Lato"/>
                <a:ea typeface="Lato"/>
                <a:cs typeface="Lato"/>
                <a:sym typeface="Lato"/>
              </a:rPr>
              <a:t>–100+ datasets uploaded by the Kaggle community.</a:t>
            </a:r>
            <a:endParaRPr/>
          </a:p>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85763"/>
        </a:solidFill>
        <a:effectLst/>
      </p:bgPr>
    </p:bg>
    <p:spTree>
      <p:nvGrpSpPr>
        <p:cNvPr id="1" name="Shape 1023"/>
        <p:cNvGrpSpPr/>
        <p:nvPr/>
      </p:nvGrpSpPr>
      <p:grpSpPr>
        <a:xfrm>
          <a:off x="0" y="0"/>
          <a:ext cx="0" cy="0"/>
          <a:chOff x="0" y="0"/>
          <a:chExt cx="0" cy="0"/>
        </a:xfrm>
      </p:grpSpPr>
      <p:grpSp>
        <p:nvGrpSpPr>
          <p:cNvPr id="1024" name="Google Shape;1024;p16"/>
          <p:cNvGrpSpPr/>
          <p:nvPr/>
        </p:nvGrpSpPr>
        <p:grpSpPr>
          <a:xfrm>
            <a:off x="4325258" y="1544068"/>
            <a:ext cx="3541486" cy="3769865"/>
            <a:chOff x="4325258" y="1229517"/>
            <a:chExt cx="3541486" cy="3769865"/>
          </a:xfrm>
        </p:grpSpPr>
        <p:sp>
          <p:nvSpPr>
            <p:cNvPr id="1025" name="Google Shape;1025;p16"/>
            <p:cNvSpPr/>
            <p:nvPr/>
          </p:nvSpPr>
          <p:spPr>
            <a:xfrm>
              <a:off x="4792319" y="2392018"/>
              <a:ext cx="2607364" cy="2607364"/>
            </a:xfrm>
            <a:prstGeom prst="diamond">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26" name="Google Shape;1026;p16"/>
            <p:cNvSpPr/>
            <p:nvPr/>
          </p:nvSpPr>
          <p:spPr>
            <a:xfrm>
              <a:off x="4325258" y="1229517"/>
              <a:ext cx="3541486" cy="3541486"/>
            </a:xfrm>
            <a:prstGeom prst="diamond">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027" name="Google Shape;1027;p16"/>
          <p:cNvSpPr txBox="1">
            <a:spLocks noGrp="1"/>
          </p:cNvSpPr>
          <p:nvPr>
            <p:ph type="ctrTitle"/>
          </p:nvPr>
        </p:nvSpPr>
        <p:spPr>
          <a:xfrm>
            <a:off x="1524000" y="2930403"/>
            <a:ext cx="9144000" cy="997196"/>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7200"/>
              <a:buFont typeface="Century Gothic"/>
              <a:buNone/>
            </a:pPr>
            <a:r>
              <a:rPr lang="en-US" sz="7200" b="1">
                <a:solidFill>
                  <a:schemeClr val="lt1"/>
                </a:solidFill>
              </a:rPr>
              <a:t>Thank You</a:t>
            </a:r>
            <a:endParaRPr sz="7200">
              <a:solidFill>
                <a:schemeClr val="accent4"/>
              </a:solidFill>
            </a:endParaRPr>
          </a:p>
        </p:txBody>
      </p:sp>
    </p:spTree>
  </p:cSld>
  <p:clrMapOvr>
    <a:masterClrMapping/>
  </p:clrMapOvr>
</p:sld>
</file>

<file path=ppt/theme/theme1.xml><?xml version="1.0" encoding="utf-8"?>
<a:theme xmlns:a="http://schemas.openxmlformats.org/drawingml/2006/main" name="Office Theme">
  <a:themeElements>
    <a:clrScheme name="Custom 73">
      <a:dk1>
        <a:srgbClr val="000000"/>
      </a:dk1>
      <a:lt1>
        <a:srgbClr val="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95</Slides>
  <Notes>95</Notes>
  <HiddenSlides>0</HiddenSlide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APPLIED DATA SCIENCE PROJECT  Presentation: by Team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Columns of the dataset- an overview</vt:lpstr>
      <vt:lpstr>Relationship of columns of the dataset</vt:lpstr>
      <vt:lpstr>Methodologies</vt:lpstr>
      <vt:lpstr>Results and key findings</vt:lpstr>
      <vt:lpstr>Biz Objective 1 by  Parthiban Sethuraman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Biz Objective 2 by Jasmon Hoh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Biz Objective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Biz Objective 4</vt:lpstr>
      <vt:lpstr>PowerPoint Presentation</vt:lpstr>
      <vt:lpstr>PowerPoint Presentation</vt:lpstr>
      <vt:lpstr>PowerPoint Presentation</vt:lpstr>
      <vt:lpstr>PowerPoint Presentation</vt:lpstr>
      <vt:lpstr>PowerPoint Presentation</vt:lpstr>
      <vt:lpstr>Modified Model Structure</vt:lpstr>
      <vt:lpstr>Improvements: Hyperparameter tuning via experiments with different thresholds to find the balances precision and recall for Class 1 obtaining better recall result for Class 1</vt:lpstr>
      <vt:lpstr>Improvements: added a class weight = “balanced” option to automatically adjust the weights inversely proportional to class frequencies.  I also fine-tune a little bit on scoring=’f1’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Frequency Distributions on words in my model</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PROJECT  Presentation: by Team 4</dc:title>
  <dc:creator>Dusze Teng</dc:creator>
  <cp:lastModifiedBy>Mathivanan, Padmapriya</cp:lastModifiedBy>
  <cp:revision>1</cp:revision>
  <dcterms:created xsi:type="dcterms:W3CDTF">2024-07-26T03:03:04Z</dcterms:created>
  <dcterms:modified xsi:type="dcterms:W3CDTF">2024-08-25T14:53:08Z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